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handoutMasterIdLst>
    <p:handoutMasterId r:id="rId40"/>
  </p:handoutMasterIdLst>
  <p:sldIdLst>
    <p:sldId id="823" r:id="rId2"/>
    <p:sldId id="787" r:id="rId3"/>
    <p:sldId id="714" r:id="rId4"/>
    <p:sldId id="805" r:id="rId5"/>
    <p:sldId id="715" r:id="rId6"/>
    <p:sldId id="790" r:id="rId7"/>
    <p:sldId id="781" r:id="rId8"/>
    <p:sldId id="818" r:id="rId9"/>
    <p:sldId id="820" r:id="rId10"/>
    <p:sldId id="788" r:id="rId11"/>
    <p:sldId id="782" r:id="rId12"/>
    <p:sldId id="819" r:id="rId13"/>
    <p:sldId id="784" r:id="rId14"/>
    <p:sldId id="821" r:id="rId15"/>
    <p:sldId id="814" r:id="rId16"/>
    <p:sldId id="779" r:id="rId17"/>
    <p:sldId id="815" r:id="rId18"/>
    <p:sldId id="811" r:id="rId19"/>
    <p:sldId id="816" r:id="rId20"/>
    <p:sldId id="810" r:id="rId21"/>
    <p:sldId id="817" r:id="rId22"/>
    <p:sldId id="785" r:id="rId23"/>
    <p:sldId id="786" r:id="rId24"/>
    <p:sldId id="812" r:id="rId25"/>
    <p:sldId id="813" r:id="rId26"/>
    <p:sldId id="822" r:id="rId27"/>
    <p:sldId id="830" r:id="rId28"/>
    <p:sldId id="831" r:id="rId29"/>
    <p:sldId id="318" r:id="rId30"/>
    <p:sldId id="728" r:id="rId31"/>
    <p:sldId id="729" r:id="rId32"/>
    <p:sldId id="734" r:id="rId33"/>
    <p:sldId id="735" r:id="rId34"/>
    <p:sldId id="736" r:id="rId35"/>
    <p:sldId id="737" r:id="rId36"/>
    <p:sldId id="750" r:id="rId37"/>
    <p:sldId id="798" r:id="rId38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1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9900"/>
    <a:srgbClr val="FCEE21"/>
    <a:srgbClr val="36668E"/>
    <a:srgbClr val="478BC2"/>
    <a:srgbClr val="5B9BD5"/>
    <a:srgbClr val="0C3388"/>
    <a:srgbClr val="6FBA2C"/>
    <a:srgbClr val="F08300"/>
    <a:srgbClr val="E400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中等深淺樣式 1 - 輔色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7DF18680-E054-41AD-8BC1-D1AEF772440D}" styleName="中等深淺樣式 2 - 輔色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480" autoAdjust="0"/>
    <p:restoredTop sz="94878" autoAdjust="0"/>
  </p:normalViewPr>
  <p:slideViewPr>
    <p:cSldViewPr snapToGrid="0">
      <p:cViewPr varScale="1">
        <p:scale>
          <a:sx n="84" d="100"/>
          <a:sy n="84" d="100"/>
        </p:scale>
        <p:origin x="459" y="36"/>
      </p:cViewPr>
      <p:guideLst/>
    </p:cSldViewPr>
  </p:slideViewPr>
  <p:outlineViewPr>
    <p:cViewPr>
      <p:scale>
        <a:sx n="33" d="100"/>
        <a:sy n="33" d="100"/>
      </p:scale>
      <p:origin x="0" y="-265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200"/>
    </p:cViewPr>
  </p:sorterViewPr>
  <p:notesViewPr>
    <p:cSldViewPr snapToGrid="0">
      <p:cViewPr varScale="1">
        <p:scale>
          <a:sx n="87" d="100"/>
          <a:sy n="87" d="100"/>
        </p:scale>
        <p:origin x="3186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handoutMaster" Target="handoutMasters/handout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commentAuthors" Target="commentAuthor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2D024C0-4007-46D0-92C5-650DA520B73C}" type="doc">
      <dgm:prSet loTypeId="urn:microsoft.com/office/officeart/2005/8/layout/orgChart1" loCatId="hierarchy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zh-TW" altLang="en-US"/>
        </a:p>
      </dgm:t>
    </dgm:pt>
    <dgm:pt modelId="{13FC4078-AE17-41C4-9CA6-94905038C83A}">
      <dgm:prSet phldrT="[文字]"/>
      <dgm:spPr/>
      <dgm:t>
        <a:bodyPr/>
        <a:lstStyle/>
        <a:p>
          <a:r>
            <a:rPr lang="zh-TW" altLang="en-US" dirty="0"/>
            <a:t>藍芽</a:t>
          </a:r>
        </a:p>
      </dgm:t>
    </dgm:pt>
    <dgm:pt modelId="{262D859D-4470-4FB5-9EFB-C19FD102B1BA}" type="parTrans" cxnId="{B89193BF-D864-4864-B1FB-638976A9F6C6}">
      <dgm:prSet/>
      <dgm:spPr/>
      <dgm:t>
        <a:bodyPr/>
        <a:lstStyle/>
        <a:p>
          <a:endParaRPr lang="zh-TW" altLang="en-US"/>
        </a:p>
      </dgm:t>
    </dgm:pt>
    <dgm:pt modelId="{D6AFB3AB-B2DA-4955-AB96-FC44A6248A65}" type="sibTrans" cxnId="{B89193BF-D864-4864-B1FB-638976A9F6C6}">
      <dgm:prSet/>
      <dgm:spPr/>
      <dgm:t>
        <a:bodyPr/>
        <a:lstStyle/>
        <a:p>
          <a:endParaRPr lang="zh-TW" altLang="en-US"/>
        </a:p>
      </dgm:t>
    </dgm:pt>
    <dgm:pt modelId="{04A76C6D-ECA7-4DE4-82B6-EF335EC7D7F0}">
      <dgm:prSet phldrT="[文字]"/>
      <dgm:spPr/>
      <dgm:t>
        <a:bodyPr/>
        <a:lstStyle/>
        <a:p>
          <a:r>
            <a:rPr lang="zh-TW" altLang="en-US" dirty="0"/>
            <a:t>一對一</a:t>
          </a:r>
        </a:p>
      </dgm:t>
    </dgm:pt>
    <dgm:pt modelId="{0BDE9EA8-B5C8-4704-BACD-0B8F2856CE41}" type="parTrans" cxnId="{A2B244F7-8AAC-4AC8-AEA4-8F896FD66468}">
      <dgm:prSet/>
      <dgm:spPr/>
      <dgm:t>
        <a:bodyPr/>
        <a:lstStyle/>
        <a:p>
          <a:endParaRPr lang="zh-TW" altLang="en-US"/>
        </a:p>
      </dgm:t>
    </dgm:pt>
    <dgm:pt modelId="{82135ABE-8D75-438B-BC74-FE28898DF48C}" type="sibTrans" cxnId="{A2B244F7-8AAC-4AC8-AEA4-8F896FD66468}">
      <dgm:prSet/>
      <dgm:spPr/>
      <dgm:t>
        <a:bodyPr/>
        <a:lstStyle/>
        <a:p>
          <a:endParaRPr lang="zh-TW" altLang="en-US"/>
        </a:p>
      </dgm:t>
    </dgm:pt>
    <dgm:pt modelId="{89434F60-6F4C-4435-97C6-4703D61BB70A}">
      <dgm:prSet phldrT="[文字]"/>
      <dgm:spPr/>
      <dgm:t>
        <a:bodyPr/>
        <a:lstStyle/>
        <a:p>
          <a:r>
            <a:rPr lang="zh-TW" altLang="en-US" dirty="0"/>
            <a:t>多對多</a:t>
          </a:r>
        </a:p>
      </dgm:t>
    </dgm:pt>
    <dgm:pt modelId="{63619D2A-F1DD-4CE7-8C52-65E08000F47B}" type="parTrans" cxnId="{EFAF4FB7-98F1-4B43-8D6E-5AE0C1703663}">
      <dgm:prSet/>
      <dgm:spPr/>
      <dgm:t>
        <a:bodyPr/>
        <a:lstStyle/>
        <a:p>
          <a:endParaRPr lang="zh-TW" altLang="en-US"/>
        </a:p>
      </dgm:t>
    </dgm:pt>
    <dgm:pt modelId="{EA44C9DF-FF35-4C0D-9027-28B380DC7471}" type="sibTrans" cxnId="{EFAF4FB7-98F1-4B43-8D6E-5AE0C1703663}">
      <dgm:prSet/>
      <dgm:spPr/>
      <dgm:t>
        <a:bodyPr/>
        <a:lstStyle/>
        <a:p>
          <a:endParaRPr lang="zh-TW" altLang="en-US"/>
        </a:p>
      </dgm:t>
    </dgm:pt>
    <dgm:pt modelId="{8D4F18AA-EADA-4DD0-8F77-55383B313D37}">
      <dgm:prSet phldrT="[文字]"/>
      <dgm:spPr/>
      <dgm:t>
        <a:bodyPr/>
        <a:lstStyle/>
        <a:p>
          <a:r>
            <a:rPr lang="zh-TW" altLang="en-US" dirty="0"/>
            <a:t>一對多</a:t>
          </a:r>
          <a:endParaRPr lang="en-US" altLang="zh-TW" dirty="0"/>
        </a:p>
        <a:p>
          <a:r>
            <a:rPr lang="en-US" altLang="zh-TW" dirty="0"/>
            <a:t>(</a:t>
          </a:r>
          <a:r>
            <a:rPr lang="zh-TW" altLang="en-US" dirty="0"/>
            <a:t>廣播</a:t>
          </a:r>
          <a:r>
            <a:rPr lang="en-US" altLang="zh-TW" dirty="0"/>
            <a:t>)</a:t>
          </a:r>
          <a:endParaRPr lang="zh-TW" altLang="en-US" dirty="0"/>
        </a:p>
      </dgm:t>
    </dgm:pt>
    <dgm:pt modelId="{379DC500-EEF9-44C8-8255-B4BCE8DDF86E}" type="parTrans" cxnId="{8E7BC992-1202-45EF-BCCF-7FD1DE058A8C}">
      <dgm:prSet/>
      <dgm:spPr/>
      <dgm:t>
        <a:bodyPr/>
        <a:lstStyle/>
        <a:p>
          <a:endParaRPr lang="zh-TW" altLang="en-US"/>
        </a:p>
      </dgm:t>
    </dgm:pt>
    <dgm:pt modelId="{14276020-079C-4508-99BC-534F68F25F37}" type="sibTrans" cxnId="{8E7BC992-1202-45EF-BCCF-7FD1DE058A8C}">
      <dgm:prSet/>
      <dgm:spPr/>
      <dgm:t>
        <a:bodyPr/>
        <a:lstStyle/>
        <a:p>
          <a:endParaRPr lang="zh-TW" altLang="en-US"/>
        </a:p>
      </dgm:t>
    </dgm:pt>
    <dgm:pt modelId="{010F6A5B-28AD-4C00-A9AE-D5DF449790B6}" type="pres">
      <dgm:prSet presAssocID="{52D024C0-4007-46D0-92C5-650DA520B73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C77778CE-A274-47AC-8802-1472D5820AAF}" type="pres">
      <dgm:prSet presAssocID="{13FC4078-AE17-41C4-9CA6-94905038C83A}" presName="hierRoot1" presStyleCnt="0">
        <dgm:presLayoutVars>
          <dgm:hierBranch val="init"/>
        </dgm:presLayoutVars>
      </dgm:prSet>
      <dgm:spPr/>
    </dgm:pt>
    <dgm:pt modelId="{FF1CFFE4-4594-469A-90D2-7086718906DC}" type="pres">
      <dgm:prSet presAssocID="{13FC4078-AE17-41C4-9CA6-94905038C83A}" presName="rootComposite1" presStyleCnt="0"/>
      <dgm:spPr/>
    </dgm:pt>
    <dgm:pt modelId="{21941632-3D16-4D67-AEBD-808B380D515D}" type="pres">
      <dgm:prSet presAssocID="{13FC4078-AE17-41C4-9CA6-94905038C83A}" presName="rootText1" presStyleLbl="node0" presStyleIdx="0" presStyleCnt="1" custScaleX="93346" custScaleY="67658">
        <dgm:presLayoutVars>
          <dgm:chPref val="3"/>
        </dgm:presLayoutVars>
      </dgm:prSet>
      <dgm:spPr/>
    </dgm:pt>
    <dgm:pt modelId="{577D5675-27BD-4FCD-B85D-A4EC82FDCF11}" type="pres">
      <dgm:prSet presAssocID="{13FC4078-AE17-41C4-9CA6-94905038C83A}" presName="rootConnector1" presStyleLbl="node1" presStyleIdx="0" presStyleCnt="0"/>
      <dgm:spPr/>
    </dgm:pt>
    <dgm:pt modelId="{EF862F60-DA5A-4417-97AC-8552E3773D45}" type="pres">
      <dgm:prSet presAssocID="{13FC4078-AE17-41C4-9CA6-94905038C83A}" presName="hierChild2" presStyleCnt="0"/>
      <dgm:spPr/>
    </dgm:pt>
    <dgm:pt modelId="{B0B5D9C5-23EE-4BCE-8112-772A0838AB26}" type="pres">
      <dgm:prSet presAssocID="{0BDE9EA8-B5C8-4704-BACD-0B8F2856CE41}" presName="Name37" presStyleLbl="parChTrans1D2" presStyleIdx="0" presStyleCnt="3"/>
      <dgm:spPr/>
    </dgm:pt>
    <dgm:pt modelId="{1DC4CADA-EB5A-4D71-A6EA-FEB2E31BC2F3}" type="pres">
      <dgm:prSet presAssocID="{04A76C6D-ECA7-4DE4-82B6-EF335EC7D7F0}" presName="hierRoot2" presStyleCnt="0">
        <dgm:presLayoutVars>
          <dgm:hierBranch val="init"/>
        </dgm:presLayoutVars>
      </dgm:prSet>
      <dgm:spPr/>
    </dgm:pt>
    <dgm:pt modelId="{3B9FA8EC-398E-4376-967C-8AFC0386FD7D}" type="pres">
      <dgm:prSet presAssocID="{04A76C6D-ECA7-4DE4-82B6-EF335EC7D7F0}" presName="rootComposite" presStyleCnt="0"/>
      <dgm:spPr/>
    </dgm:pt>
    <dgm:pt modelId="{ACC5A22A-0EA1-4B87-933F-66B4B91BEED9}" type="pres">
      <dgm:prSet presAssocID="{04A76C6D-ECA7-4DE4-82B6-EF335EC7D7F0}" presName="rootText" presStyleLbl="node2" presStyleIdx="0" presStyleCnt="3">
        <dgm:presLayoutVars>
          <dgm:chPref val="3"/>
        </dgm:presLayoutVars>
      </dgm:prSet>
      <dgm:spPr/>
    </dgm:pt>
    <dgm:pt modelId="{8BCF563D-8CB0-4C60-A247-2A7149E096C7}" type="pres">
      <dgm:prSet presAssocID="{04A76C6D-ECA7-4DE4-82B6-EF335EC7D7F0}" presName="rootConnector" presStyleLbl="node2" presStyleIdx="0" presStyleCnt="3"/>
      <dgm:spPr/>
    </dgm:pt>
    <dgm:pt modelId="{3A26D0E2-4F27-4414-91F7-E6CC86C73319}" type="pres">
      <dgm:prSet presAssocID="{04A76C6D-ECA7-4DE4-82B6-EF335EC7D7F0}" presName="hierChild4" presStyleCnt="0"/>
      <dgm:spPr/>
    </dgm:pt>
    <dgm:pt modelId="{E5FB0588-A716-463D-963E-9DD06CD1FDF7}" type="pres">
      <dgm:prSet presAssocID="{04A76C6D-ECA7-4DE4-82B6-EF335EC7D7F0}" presName="hierChild5" presStyleCnt="0"/>
      <dgm:spPr/>
    </dgm:pt>
    <dgm:pt modelId="{842EE016-8986-4030-AF0C-E079ED9150D2}" type="pres">
      <dgm:prSet presAssocID="{379DC500-EEF9-44C8-8255-B4BCE8DDF86E}" presName="Name37" presStyleLbl="parChTrans1D2" presStyleIdx="1" presStyleCnt="3"/>
      <dgm:spPr/>
    </dgm:pt>
    <dgm:pt modelId="{D05032E2-C442-431F-923F-FAD68A0BAC0E}" type="pres">
      <dgm:prSet presAssocID="{8D4F18AA-EADA-4DD0-8F77-55383B313D37}" presName="hierRoot2" presStyleCnt="0">
        <dgm:presLayoutVars>
          <dgm:hierBranch val="init"/>
        </dgm:presLayoutVars>
      </dgm:prSet>
      <dgm:spPr/>
    </dgm:pt>
    <dgm:pt modelId="{56308E57-449A-4D31-97B4-690BB2B0A0E5}" type="pres">
      <dgm:prSet presAssocID="{8D4F18AA-EADA-4DD0-8F77-55383B313D37}" presName="rootComposite" presStyleCnt="0"/>
      <dgm:spPr/>
    </dgm:pt>
    <dgm:pt modelId="{D683727F-0772-4377-8A95-82597C765BA4}" type="pres">
      <dgm:prSet presAssocID="{8D4F18AA-EADA-4DD0-8F77-55383B313D37}" presName="rootText" presStyleLbl="node2" presStyleIdx="1" presStyleCnt="3">
        <dgm:presLayoutVars>
          <dgm:chPref val="3"/>
        </dgm:presLayoutVars>
      </dgm:prSet>
      <dgm:spPr/>
    </dgm:pt>
    <dgm:pt modelId="{CEE4A1FB-A3C6-48DF-9B10-492649AD0606}" type="pres">
      <dgm:prSet presAssocID="{8D4F18AA-EADA-4DD0-8F77-55383B313D37}" presName="rootConnector" presStyleLbl="node2" presStyleIdx="1" presStyleCnt="3"/>
      <dgm:spPr/>
    </dgm:pt>
    <dgm:pt modelId="{19D50BAA-74FB-4238-AD82-0AF73F8A6A56}" type="pres">
      <dgm:prSet presAssocID="{8D4F18AA-EADA-4DD0-8F77-55383B313D37}" presName="hierChild4" presStyleCnt="0"/>
      <dgm:spPr/>
    </dgm:pt>
    <dgm:pt modelId="{49291894-387F-4C27-975A-033C42230B5D}" type="pres">
      <dgm:prSet presAssocID="{8D4F18AA-EADA-4DD0-8F77-55383B313D37}" presName="hierChild5" presStyleCnt="0"/>
      <dgm:spPr/>
    </dgm:pt>
    <dgm:pt modelId="{FE3469C2-35C9-4622-830E-7B3637F22135}" type="pres">
      <dgm:prSet presAssocID="{63619D2A-F1DD-4CE7-8C52-65E08000F47B}" presName="Name37" presStyleLbl="parChTrans1D2" presStyleIdx="2" presStyleCnt="3"/>
      <dgm:spPr/>
    </dgm:pt>
    <dgm:pt modelId="{C9A7CD74-B576-42E5-96A8-CF282E115546}" type="pres">
      <dgm:prSet presAssocID="{89434F60-6F4C-4435-97C6-4703D61BB70A}" presName="hierRoot2" presStyleCnt="0">
        <dgm:presLayoutVars>
          <dgm:hierBranch val="init"/>
        </dgm:presLayoutVars>
      </dgm:prSet>
      <dgm:spPr/>
    </dgm:pt>
    <dgm:pt modelId="{2C7C7C95-8A8E-43D5-94E5-489CDA6E4CF4}" type="pres">
      <dgm:prSet presAssocID="{89434F60-6F4C-4435-97C6-4703D61BB70A}" presName="rootComposite" presStyleCnt="0"/>
      <dgm:spPr/>
    </dgm:pt>
    <dgm:pt modelId="{1AC5848A-BE7F-46A7-9057-08A21C2657EE}" type="pres">
      <dgm:prSet presAssocID="{89434F60-6F4C-4435-97C6-4703D61BB70A}" presName="rootText" presStyleLbl="node2" presStyleIdx="2" presStyleCnt="3">
        <dgm:presLayoutVars>
          <dgm:chPref val="3"/>
        </dgm:presLayoutVars>
      </dgm:prSet>
      <dgm:spPr/>
    </dgm:pt>
    <dgm:pt modelId="{6F7F8C7A-3B57-4258-96C2-7CEA15148DBF}" type="pres">
      <dgm:prSet presAssocID="{89434F60-6F4C-4435-97C6-4703D61BB70A}" presName="rootConnector" presStyleLbl="node2" presStyleIdx="2" presStyleCnt="3"/>
      <dgm:spPr/>
    </dgm:pt>
    <dgm:pt modelId="{9651807E-423B-440A-A86F-50FF4342AE51}" type="pres">
      <dgm:prSet presAssocID="{89434F60-6F4C-4435-97C6-4703D61BB70A}" presName="hierChild4" presStyleCnt="0"/>
      <dgm:spPr/>
    </dgm:pt>
    <dgm:pt modelId="{908C5F4B-BCC4-4844-8B88-39B5E1540911}" type="pres">
      <dgm:prSet presAssocID="{89434F60-6F4C-4435-97C6-4703D61BB70A}" presName="hierChild5" presStyleCnt="0"/>
      <dgm:spPr/>
    </dgm:pt>
    <dgm:pt modelId="{0530D72D-78D1-4DC5-A08A-D623157FC579}" type="pres">
      <dgm:prSet presAssocID="{13FC4078-AE17-41C4-9CA6-94905038C83A}" presName="hierChild3" presStyleCnt="0"/>
      <dgm:spPr/>
    </dgm:pt>
  </dgm:ptLst>
  <dgm:cxnLst>
    <dgm:cxn modelId="{282F842C-CE42-42F6-B4F7-456FB49DDD5C}" type="presOf" srcId="{8D4F18AA-EADA-4DD0-8F77-55383B313D37}" destId="{CEE4A1FB-A3C6-48DF-9B10-492649AD0606}" srcOrd="1" destOrd="0" presId="urn:microsoft.com/office/officeart/2005/8/layout/orgChart1"/>
    <dgm:cxn modelId="{C22AD23B-B625-47D4-9023-362D69312363}" type="presOf" srcId="{63619D2A-F1DD-4CE7-8C52-65E08000F47B}" destId="{FE3469C2-35C9-4622-830E-7B3637F22135}" srcOrd="0" destOrd="0" presId="urn:microsoft.com/office/officeart/2005/8/layout/orgChart1"/>
    <dgm:cxn modelId="{B0A20D5F-8541-4907-B23F-9E7704AA673D}" type="presOf" srcId="{379DC500-EEF9-44C8-8255-B4BCE8DDF86E}" destId="{842EE016-8986-4030-AF0C-E079ED9150D2}" srcOrd="0" destOrd="0" presId="urn:microsoft.com/office/officeart/2005/8/layout/orgChart1"/>
    <dgm:cxn modelId="{36E80C55-113E-4AD9-B5E4-3E4F02CDAA43}" type="presOf" srcId="{52D024C0-4007-46D0-92C5-650DA520B73C}" destId="{010F6A5B-28AD-4C00-A9AE-D5DF449790B6}" srcOrd="0" destOrd="0" presId="urn:microsoft.com/office/officeart/2005/8/layout/orgChart1"/>
    <dgm:cxn modelId="{7298F078-3D3A-47AF-BB11-023594E34C49}" type="presOf" srcId="{04A76C6D-ECA7-4DE4-82B6-EF335EC7D7F0}" destId="{ACC5A22A-0EA1-4B87-933F-66B4B91BEED9}" srcOrd="0" destOrd="0" presId="urn:microsoft.com/office/officeart/2005/8/layout/orgChart1"/>
    <dgm:cxn modelId="{8E7BC992-1202-45EF-BCCF-7FD1DE058A8C}" srcId="{13FC4078-AE17-41C4-9CA6-94905038C83A}" destId="{8D4F18AA-EADA-4DD0-8F77-55383B313D37}" srcOrd="1" destOrd="0" parTransId="{379DC500-EEF9-44C8-8255-B4BCE8DDF86E}" sibTransId="{14276020-079C-4508-99BC-534F68F25F37}"/>
    <dgm:cxn modelId="{4C63F7B1-38A6-4C41-8FA4-FFA1FE1BC80D}" type="presOf" srcId="{8D4F18AA-EADA-4DD0-8F77-55383B313D37}" destId="{D683727F-0772-4377-8A95-82597C765BA4}" srcOrd="0" destOrd="0" presId="urn:microsoft.com/office/officeart/2005/8/layout/orgChart1"/>
    <dgm:cxn modelId="{EFAF4FB7-98F1-4B43-8D6E-5AE0C1703663}" srcId="{13FC4078-AE17-41C4-9CA6-94905038C83A}" destId="{89434F60-6F4C-4435-97C6-4703D61BB70A}" srcOrd="2" destOrd="0" parTransId="{63619D2A-F1DD-4CE7-8C52-65E08000F47B}" sibTransId="{EA44C9DF-FF35-4C0D-9027-28B380DC7471}"/>
    <dgm:cxn modelId="{B89193BF-D864-4864-B1FB-638976A9F6C6}" srcId="{52D024C0-4007-46D0-92C5-650DA520B73C}" destId="{13FC4078-AE17-41C4-9CA6-94905038C83A}" srcOrd="0" destOrd="0" parTransId="{262D859D-4470-4FB5-9EFB-C19FD102B1BA}" sibTransId="{D6AFB3AB-B2DA-4955-AB96-FC44A6248A65}"/>
    <dgm:cxn modelId="{0D725EC3-96A2-4C03-AA58-9C37D30F09D3}" type="presOf" srcId="{89434F60-6F4C-4435-97C6-4703D61BB70A}" destId="{1AC5848A-BE7F-46A7-9057-08A21C2657EE}" srcOrd="0" destOrd="0" presId="urn:microsoft.com/office/officeart/2005/8/layout/orgChart1"/>
    <dgm:cxn modelId="{DD3A5ED6-FA00-4FF5-8B22-B7D95E0A1468}" type="presOf" srcId="{04A76C6D-ECA7-4DE4-82B6-EF335EC7D7F0}" destId="{8BCF563D-8CB0-4C60-A247-2A7149E096C7}" srcOrd="1" destOrd="0" presId="urn:microsoft.com/office/officeart/2005/8/layout/orgChart1"/>
    <dgm:cxn modelId="{B78FFCDE-233A-4797-94BD-D1EDB2F1A2B0}" type="presOf" srcId="{13FC4078-AE17-41C4-9CA6-94905038C83A}" destId="{577D5675-27BD-4FCD-B85D-A4EC82FDCF11}" srcOrd="1" destOrd="0" presId="urn:microsoft.com/office/officeart/2005/8/layout/orgChart1"/>
    <dgm:cxn modelId="{965BDBDF-B448-4CBA-90E2-CD57E7CEC84A}" type="presOf" srcId="{89434F60-6F4C-4435-97C6-4703D61BB70A}" destId="{6F7F8C7A-3B57-4258-96C2-7CEA15148DBF}" srcOrd="1" destOrd="0" presId="urn:microsoft.com/office/officeart/2005/8/layout/orgChart1"/>
    <dgm:cxn modelId="{B2B4D1ED-17B0-4079-B179-72D98C3AB278}" type="presOf" srcId="{13FC4078-AE17-41C4-9CA6-94905038C83A}" destId="{21941632-3D16-4D67-AEBD-808B380D515D}" srcOrd="0" destOrd="0" presId="urn:microsoft.com/office/officeart/2005/8/layout/orgChart1"/>
    <dgm:cxn modelId="{D8A0A8F0-B22A-4BC4-8530-B7D97E0ED376}" type="presOf" srcId="{0BDE9EA8-B5C8-4704-BACD-0B8F2856CE41}" destId="{B0B5D9C5-23EE-4BCE-8112-772A0838AB26}" srcOrd="0" destOrd="0" presId="urn:microsoft.com/office/officeart/2005/8/layout/orgChart1"/>
    <dgm:cxn modelId="{A2B244F7-8AAC-4AC8-AEA4-8F896FD66468}" srcId="{13FC4078-AE17-41C4-9CA6-94905038C83A}" destId="{04A76C6D-ECA7-4DE4-82B6-EF335EC7D7F0}" srcOrd="0" destOrd="0" parTransId="{0BDE9EA8-B5C8-4704-BACD-0B8F2856CE41}" sibTransId="{82135ABE-8D75-438B-BC74-FE28898DF48C}"/>
    <dgm:cxn modelId="{BA7F6A85-C901-4F7E-BEEA-FEBDCD184232}" type="presParOf" srcId="{010F6A5B-28AD-4C00-A9AE-D5DF449790B6}" destId="{C77778CE-A274-47AC-8802-1472D5820AAF}" srcOrd="0" destOrd="0" presId="urn:microsoft.com/office/officeart/2005/8/layout/orgChart1"/>
    <dgm:cxn modelId="{B4826926-BF1C-4A02-A959-6A7390853186}" type="presParOf" srcId="{C77778CE-A274-47AC-8802-1472D5820AAF}" destId="{FF1CFFE4-4594-469A-90D2-7086718906DC}" srcOrd="0" destOrd="0" presId="urn:microsoft.com/office/officeart/2005/8/layout/orgChart1"/>
    <dgm:cxn modelId="{B68C67EE-9B99-4777-8597-CB40C915212E}" type="presParOf" srcId="{FF1CFFE4-4594-469A-90D2-7086718906DC}" destId="{21941632-3D16-4D67-AEBD-808B380D515D}" srcOrd="0" destOrd="0" presId="urn:microsoft.com/office/officeart/2005/8/layout/orgChart1"/>
    <dgm:cxn modelId="{271381F8-1809-404E-A65B-1AC7D09EBCC8}" type="presParOf" srcId="{FF1CFFE4-4594-469A-90D2-7086718906DC}" destId="{577D5675-27BD-4FCD-B85D-A4EC82FDCF11}" srcOrd="1" destOrd="0" presId="urn:microsoft.com/office/officeart/2005/8/layout/orgChart1"/>
    <dgm:cxn modelId="{C7F48F63-B72B-4D83-AA37-42B86CDACC14}" type="presParOf" srcId="{C77778CE-A274-47AC-8802-1472D5820AAF}" destId="{EF862F60-DA5A-4417-97AC-8552E3773D45}" srcOrd="1" destOrd="0" presId="urn:microsoft.com/office/officeart/2005/8/layout/orgChart1"/>
    <dgm:cxn modelId="{9B8505AC-C2CD-45A4-BBBB-3D398907DCAF}" type="presParOf" srcId="{EF862F60-DA5A-4417-97AC-8552E3773D45}" destId="{B0B5D9C5-23EE-4BCE-8112-772A0838AB26}" srcOrd="0" destOrd="0" presId="urn:microsoft.com/office/officeart/2005/8/layout/orgChart1"/>
    <dgm:cxn modelId="{C43BFCE6-B8B8-4029-B1E2-16EDA78C5944}" type="presParOf" srcId="{EF862F60-DA5A-4417-97AC-8552E3773D45}" destId="{1DC4CADA-EB5A-4D71-A6EA-FEB2E31BC2F3}" srcOrd="1" destOrd="0" presId="urn:microsoft.com/office/officeart/2005/8/layout/orgChart1"/>
    <dgm:cxn modelId="{EB13A4F0-9926-4D2C-B2FA-FA9B38288653}" type="presParOf" srcId="{1DC4CADA-EB5A-4D71-A6EA-FEB2E31BC2F3}" destId="{3B9FA8EC-398E-4376-967C-8AFC0386FD7D}" srcOrd="0" destOrd="0" presId="urn:microsoft.com/office/officeart/2005/8/layout/orgChart1"/>
    <dgm:cxn modelId="{B31B0C56-8A12-4642-A074-C3F68244D024}" type="presParOf" srcId="{3B9FA8EC-398E-4376-967C-8AFC0386FD7D}" destId="{ACC5A22A-0EA1-4B87-933F-66B4B91BEED9}" srcOrd="0" destOrd="0" presId="urn:microsoft.com/office/officeart/2005/8/layout/orgChart1"/>
    <dgm:cxn modelId="{F00E50FA-6DED-4A9C-AED8-94BED5B130E4}" type="presParOf" srcId="{3B9FA8EC-398E-4376-967C-8AFC0386FD7D}" destId="{8BCF563D-8CB0-4C60-A247-2A7149E096C7}" srcOrd="1" destOrd="0" presId="urn:microsoft.com/office/officeart/2005/8/layout/orgChart1"/>
    <dgm:cxn modelId="{29AA14B6-05F4-487E-9AE7-631517EAE7C2}" type="presParOf" srcId="{1DC4CADA-EB5A-4D71-A6EA-FEB2E31BC2F3}" destId="{3A26D0E2-4F27-4414-91F7-E6CC86C73319}" srcOrd="1" destOrd="0" presId="urn:microsoft.com/office/officeart/2005/8/layout/orgChart1"/>
    <dgm:cxn modelId="{B66087A2-E6CE-48A7-B7B4-38EE806E5EA1}" type="presParOf" srcId="{1DC4CADA-EB5A-4D71-A6EA-FEB2E31BC2F3}" destId="{E5FB0588-A716-463D-963E-9DD06CD1FDF7}" srcOrd="2" destOrd="0" presId="urn:microsoft.com/office/officeart/2005/8/layout/orgChart1"/>
    <dgm:cxn modelId="{2906FF64-580E-42B5-8299-C3EC02B0D914}" type="presParOf" srcId="{EF862F60-DA5A-4417-97AC-8552E3773D45}" destId="{842EE016-8986-4030-AF0C-E079ED9150D2}" srcOrd="2" destOrd="0" presId="urn:microsoft.com/office/officeart/2005/8/layout/orgChart1"/>
    <dgm:cxn modelId="{40C94817-E1C8-4405-9E74-91CB40132F09}" type="presParOf" srcId="{EF862F60-DA5A-4417-97AC-8552E3773D45}" destId="{D05032E2-C442-431F-923F-FAD68A0BAC0E}" srcOrd="3" destOrd="0" presId="urn:microsoft.com/office/officeart/2005/8/layout/orgChart1"/>
    <dgm:cxn modelId="{6FA33909-D7DC-48E2-85C1-FD8CCB22BCF5}" type="presParOf" srcId="{D05032E2-C442-431F-923F-FAD68A0BAC0E}" destId="{56308E57-449A-4D31-97B4-690BB2B0A0E5}" srcOrd="0" destOrd="0" presId="urn:microsoft.com/office/officeart/2005/8/layout/orgChart1"/>
    <dgm:cxn modelId="{7AB60FB0-EF6F-4896-8C33-8CD74FC46D12}" type="presParOf" srcId="{56308E57-449A-4D31-97B4-690BB2B0A0E5}" destId="{D683727F-0772-4377-8A95-82597C765BA4}" srcOrd="0" destOrd="0" presId="urn:microsoft.com/office/officeart/2005/8/layout/orgChart1"/>
    <dgm:cxn modelId="{1957C292-5328-4A91-992F-A459F8D7BB94}" type="presParOf" srcId="{56308E57-449A-4D31-97B4-690BB2B0A0E5}" destId="{CEE4A1FB-A3C6-48DF-9B10-492649AD0606}" srcOrd="1" destOrd="0" presId="urn:microsoft.com/office/officeart/2005/8/layout/orgChart1"/>
    <dgm:cxn modelId="{4FAFBC3A-D2AC-4C95-91B0-2E1DDFBE18E7}" type="presParOf" srcId="{D05032E2-C442-431F-923F-FAD68A0BAC0E}" destId="{19D50BAA-74FB-4238-AD82-0AF73F8A6A56}" srcOrd="1" destOrd="0" presId="urn:microsoft.com/office/officeart/2005/8/layout/orgChart1"/>
    <dgm:cxn modelId="{80AA9788-DEB3-4E3A-A20E-913E35A96C8F}" type="presParOf" srcId="{D05032E2-C442-431F-923F-FAD68A0BAC0E}" destId="{49291894-387F-4C27-975A-033C42230B5D}" srcOrd="2" destOrd="0" presId="urn:microsoft.com/office/officeart/2005/8/layout/orgChart1"/>
    <dgm:cxn modelId="{938B275C-855E-41BA-87B1-BC9DBAD73BF0}" type="presParOf" srcId="{EF862F60-DA5A-4417-97AC-8552E3773D45}" destId="{FE3469C2-35C9-4622-830E-7B3637F22135}" srcOrd="4" destOrd="0" presId="urn:microsoft.com/office/officeart/2005/8/layout/orgChart1"/>
    <dgm:cxn modelId="{165B6485-7D3F-44DF-A298-759ED38A5E2F}" type="presParOf" srcId="{EF862F60-DA5A-4417-97AC-8552E3773D45}" destId="{C9A7CD74-B576-42E5-96A8-CF282E115546}" srcOrd="5" destOrd="0" presId="urn:microsoft.com/office/officeart/2005/8/layout/orgChart1"/>
    <dgm:cxn modelId="{0A3EEA42-CE48-48C4-BB4A-88D87B53FE5C}" type="presParOf" srcId="{C9A7CD74-B576-42E5-96A8-CF282E115546}" destId="{2C7C7C95-8A8E-43D5-94E5-489CDA6E4CF4}" srcOrd="0" destOrd="0" presId="urn:microsoft.com/office/officeart/2005/8/layout/orgChart1"/>
    <dgm:cxn modelId="{F9BA5210-0D62-4824-9988-B32A094FB036}" type="presParOf" srcId="{2C7C7C95-8A8E-43D5-94E5-489CDA6E4CF4}" destId="{1AC5848A-BE7F-46A7-9057-08A21C2657EE}" srcOrd="0" destOrd="0" presId="urn:microsoft.com/office/officeart/2005/8/layout/orgChart1"/>
    <dgm:cxn modelId="{ED25B707-C10A-4892-BBF0-148FFF217BF0}" type="presParOf" srcId="{2C7C7C95-8A8E-43D5-94E5-489CDA6E4CF4}" destId="{6F7F8C7A-3B57-4258-96C2-7CEA15148DBF}" srcOrd="1" destOrd="0" presId="urn:microsoft.com/office/officeart/2005/8/layout/orgChart1"/>
    <dgm:cxn modelId="{3D0E4D93-E502-415E-A9D1-5C93E68B7CC8}" type="presParOf" srcId="{C9A7CD74-B576-42E5-96A8-CF282E115546}" destId="{9651807E-423B-440A-A86F-50FF4342AE51}" srcOrd="1" destOrd="0" presId="urn:microsoft.com/office/officeart/2005/8/layout/orgChart1"/>
    <dgm:cxn modelId="{DCC06B31-A329-488A-9313-4C75501FAEED}" type="presParOf" srcId="{C9A7CD74-B576-42E5-96A8-CF282E115546}" destId="{908C5F4B-BCC4-4844-8B88-39B5E1540911}" srcOrd="2" destOrd="0" presId="urn:microsoft.com/office/officeart/2005/8/layout/orgChart1"/>
    <dgm:cxn modelId="{5B4E145E-3AC0-4854-ABFE-1ADFB15F1CDF}" type="presParOf" srcId="{C77778CE-A274-47AC-8802-1472D5820AAF}" destId="{0530D72D-78D1-4DC5-A08A-D623157FC579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E3469C2-35C9-4622-830E-7B3637F22135}">
      <dsp:nvSpPr>
        <dsp:cNvPr id="0" name=""/>
        <dsp:cNvSpPr/>
      </dsp:nvSpPr>
      <dsp:spPr>
        <a:xfrm>
          <a:off x="3416039" y="1353851"/>
          <a:ext cx="2416872" cy="41945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9728"/>
              </a:lnTo>
              <a:lnTo>
                <a:pt x="2416872" y="209728"/>
              </a:lnTo>
              <a:lnTo>
                <a:pt x="2416872" y="419457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42EE016-8986-4030-AF0C-E079ED9150D2}">
      <dsp:nvSpPr>
        <dsp:cNvPr id="0" name=""/>
        <dsp:cNvSpPr/>
      </dsp:nvSpPr>
      <dsp:spPr>
        <a:xfrm>
          <a:off x="3370319" y="1353851"/>
          <a:ext cx="91440" cy="41945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19457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0B5D9C5-23EE-4BCE-8112-772A0838AB26}">
      <dsp:nvSpPr>
        <dsp:cNvPr id="0" name=""/>
        <dsp:cNvSpPr/>
      </dsp:nvSpPr>
      <dsp:spPr>
        <a:xfrm>
          <a:off x="999166" y="1353851"/>
          <a:ext cx="2416872" cy="419457"/>
        </a:xfrm>
        <a:custGeom>
          <a:avLst/>
          <a:gdLst/>
          <a:ahLst/>
          <a:cxnLst/>
          <a:rect l="0" t="0" r="0" b="0"/>
          <a:pathLst>
            <a:path>
              <a:moveTo>
                <a:pt x="2416872" y="0"/>
              </a:moveTo>
              <a:lnTo>
                <a:pt x="2416872" y="209728"/>
              </a:lnTo>
              <a:lnTo>
                <a:pt x="0" y="209728"/>
              </a:lnTo>
              <a:lnTo>
                <a:pt x="0" y="419457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1941632-3D16-4D67-AEBD-808B380D515D}">
      <dsp:nvSpPr>
        <dsp:cNvPr id="0" name=""/>
        <dsp:cNvSpPr/>
      </dsp:nvSpPr>
      <dsp:spPr>
        <a:xfrm>
          <a:off x="2483785" y="678146"/>
          <a:ext cx="1864507" cy="67570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600" kern="1200" dirty="0"/>
            <a:t>藍芽</a:t>
          </a:r>
        </a:p>
      </dsp:txBody>
      <dsp:txXfrm>
        <a:off x="2483785" y="678146"/>
        <a:ext cx="1864507" cy="675705"/>
      </dsp:txXfrm>
    </dsp:sp>
    <dsp:sp modelId="{ACC5A22A-0EA1-4B87-933F-66B4B91BEED9}">
      <dsp:nvSpPr>
        <dsp:cNvPr id="0" name=""/>
        <dsp:cNvSpPr/>
      </dsp:nvSpPr>
      <dsp:spPr>
        <a:xfrm>
          <a:off x="458" y="1773309"/>
          <a:ext cx="1997415" cy="998707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600" kern="1200" dirty="0"/>
            <a:t>一對一</a:t>
          </a:r>
        </a:p>
      </dsp:txBody>
      <dsp:txXfrm>
        <a:off x="458" y="1773309"/>
        <a:ext cx="1997415" cy="998707"/>
      </dsp:txXfrm>
    </dsp:sp>
    <dsp:sp modelId="{D683727F-0772-4377-8A95-82597C765BA4}">
      <dsp:nvSpPr>
        <dsp:cNvPr id="0" name=""/>
        <dsp:cNvSpPr/>
      </dsp:nvSpPr>
      <dsp:spPr>
        <a:xfrm>
          <a:off x="2417331" y="1773309"/>
          <a:ext cx="1997415" cy="998707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600" kern="1200" dirty="0"/>
            <a:t>一對多</a:t>
          </a:r>
          <a:endParaRPr lang="en-US" altLang="zh-TW" sz="2600" kern="1200" dirty="0"/>
        </a:p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600" kern="1200" dirty="0"/>
            <a:t>(</a:t>
          </a:r>
          <a:r>
            <a:rPr lang="zh-TW" altLang="en-US" sz="2600" kern="1200" dirty="0"/>
            <a:t>廣播</a:t>
          </a:r>
          <a:r>
            <a:rPr lang="en-US" altLang="zh-TW" sz="2600" kern="1200" dirty="0"/>
            <a:t>)</a:t>
          </a:r>
          <a:endParaRPr lang="zh-TW" altLang="en-US" sz="2600" kern="1200" dirty="0"/>
        </a:p>
      </dsp:txBody>
      <dsp:txXfrm>
        <a:off x="2417331" y="1773309"/>
        <a:ext cx="1997415" cy="998707"/>
      </dsp:txXfrm>
    </dsp:sp>
    <dsp:sp modelId="{1AC5848A-BE7F-46A7-9057-08A21C2657EE}">
      <dsp:nvSpPr>
        <dsp:cNvPr id="0" name=""/>
        <dsp:cNvSpPr/>
      </dsp:nvSpPr>
      <dsp:spPr>
        <a:xfrm>
          <a:off x="4834204" y="1773309"/>
          <a:ext cx="1997415" cy="998707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600" kern="1200" dirty="0"/>
            <a:t>多對多</a:t>
          </a:r>
        </a:p>
      </dsp:txBody>
      <dsp:txXfrm>
        <a:off x="4834204" y="1773309"/>
        <a:ext cx="1997415" cy="99870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D5F52B-5898-4D99-9D93-3B3F0EEEA299}" type="datetimeFigureOut">
              <a:rPr lang="zh-TW" altLang="en-US" smtClean="0"/>
              <a:t>2024/1/10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808F16-4C41-4B27-BC70-FC6C3C12DFC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66441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76939F-6AE1-4C41-B872-EC3EC5DB4615}" type="datetimeFigureOut">
              <a:rPr lang="zh-TW" altLang="en-US" smtClean="0"/>
              <a:t>2024/1/10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DC4DF2-02FD-4143-B6B6-56146FB572A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175699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DC4DF2-02FD-4143-B6B6-56146FB572A8}" type="slidenum">
              <a:rPr lang="zh-TW" altLang="en-US" smtClean="0"/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463242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36859A-F475-4A57-A69F-E97F787B5D94}" type="datetimeFigureOut">
              <a:rPr lang="zh-TW" altLang="en-US" smtClean="0"/>
              <a:t>2024/1/10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2A926-E5E0-4624-B81B-8D2A380FB22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226951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36859A-F475-4A57-A69F-E97F787B5D94}" type="datetimeFigureOut">
              <a:rPr lang="zh-TW" altLang="en-US" smtClean="0"/>
              <a:t>2024/1/10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2A926-E5E0-4624-B81B-8D2A380FB22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531922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36859A-F475-4A57-A69F-E97F787B5D94}" type="datetimeFigureOut">
              <a:rPr lang="zh-TW" altLang="en-US" smtClean="0"/>
              <a:t>2024/1/10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2A926-E5E0-4624-B81B-8D2A380FB22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424205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847850"/>
            <a:ext cx="10515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36859A-F475-4A57-A69F-E97F787B5D94}" type="datetimeFigureOut">
              <a:rPr lang="zh-TW" altLang="en-US" smtClean="0"/>
              <a:t>2024/1/10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2A926-E5E0-4624-B81B-8D2A380FB22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536026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36859A-F475-4A57-A69F-E97F787B5D94}" type="datetimeFigureOut">
              <a:rPr lang="zh-TW" altLang="en-US" smtClean="0"/>
              <a:t>2024/1/10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2A926-E5E0-4624-B81B-8D2A380FB22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550391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36859A-F475-4A57-A69F-E97F787B5D94}" type="datetimeFigureOut">
              <a:rPr lang="zh-TW" altLang="en-US" smtClean="0"/>
              <a:t>2024/1/10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2A926-E5E0-4624-B81B-8D2A380FB22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772312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36859A-F475-4A57-A69F-E97F787B5D94}" type="datetimeFigureOut">
              <a:rPr lang="zh-TW" altLang="en-US" smtClean="0"/>
              <a:t>2024/1/10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2A926-E5E0-4624-B81B-8D2A380FB22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836269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36859A-F475-4A57-A69F-E97F787B5D94}" type="datetimeFigureOut">
              <a:rPr lang="zh-TW" altLang="en-US" smtClean="0"/>
              <a:t>2024/1/10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2A926-E5E0-4624-B81B-8D2A380FB22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142194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36859A-F475-4A57-A69F-E97F787B5D94}" type="datetimeFigureOut">
              <a:rPr lang="zh-TW" altLang="en-US" smtClean="0"/>
              <a:t>2024/1/10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2A926-E5E0-4624-B81B-8D2A380FB22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667799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36859A-F475-4A57-A69F-E97F787B5D94}" type="datetimeFigureOut">
              <a:rPr lang="zh-TW" altLang="en-US" smtClean="0"/>
              <a:t>2024/1/10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2A926-E5E0-4624-B81B-8D2A380FB22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46562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36859A-F475-4A57-A69F-E97F787B5D94}" type="datetimeFigureOut">
              <a:rPr lang="zh-TW" altLang="en-US" smtClean="0"/>
              <a:t>2024/1/10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2A926-E5E0-4624-B81B-8D2A380FB22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27616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w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36859A-F475-4A57-A69F-E97F787B5D94}" type="datetimeFigureOut">
              <a:rPr lang="zh-TW" altLang="en-US" smtClean="0"/>
              <a:t>2024/1/10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62A926-E5E0-4624-B81B-8D2A380FB229}" type="slidenum">
              <a:rPr lang="zh-TW" altLang="en-US" smtClean="0"/>
              <a:t>‹#›</a:t>
            </a:fld>
            <a:endParaRPr lang="zh-TW" altLang="en-US"/>
          </a:p>
        </p:txBody>
      </p:sp>
      <p:grpSp>
        <p:nvGrpSpPr>
          <p:cNvPr id="8" name="群組 7"/>
          <p:cNvGrpSpPr/>
          <p:nvPr userDrawn="1"/>
        </p:nvGrpSpPr>
        <p:grpSpPr>
          <a:xfrm>
            <a:off x="157742" y="-1"/>
            <a:ext cx="1502615" cy="2604981"/>
            <a:chOff x="157742" y="-1"/>
            <a:chExt cx="1502615" cy="2604981"/>
          </a:xfrm>
        </p:grpSpPr>
        <p:sp>
          <p:nvSpPr>
            <p:cNvPr id="10" name="五邊形 9"/>
            <p:cNvSpPr/>
            <p:nvPr/>
          </p:nvSpPr>
          <p:spPr>
            <a:xfrm rot="5400000">
              <a:off x="29934" y="1371600"/>
              <a:ext cx="1705737" cy="761023"/>
            </a:xfrm>
            <a:prstGeom prst="homePlate">
              <a:avLst/>
            </a:prstGeom>
            <a:solidFill>
              <a:srgbClr val="4584B7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400"/>
            </a:p>
          </p:txBody>
        </p:sp>
        <p:sp>
          <p:nvSpPr>
            <p:cNvPr id="11" name="五邊形 10"/>
            <p:cNvSpPr/>
            <p:nvPr/>
          </p:nvSpPr>
          <p:spPr>
            <a:xfrm rot="5400000">
              <a:off x="-97656" y="599947"/>
              <a:ext cx="1960919" cy="761023"/>
            </a:xfrm>
            <a:prstGeom prst="homePlate">
              <a:avLst/>
            </a:prstGeom>
            <a:solidFill>
              <a:srgbClr val="DFF0F9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400"/>
            </a:p>
          </p:txBody>
        </p:sp>
        <p:pic>
          <p:nvPicPr>
            <p:cNvPr id="12" name="圖片 11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7742" y="459060"/>
              <a:ext cx="1502615" cy="1022359"/>
            </a:xfrm>
            <a:prstGeom prst="rect">
              <a:avLst/>
            </a:prstGeom>
          </p:spPr>
        </p:pic>
      </p:grpSp>
      <p:pic>
        <p:nvPicPr>
          <p:cNvPr id="13" name="圖片 12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4960" y="5851612"/>
            <a:ext cx="649495" cy="830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4123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.png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ichlink-tech/ePy-Lite/tree/main/BLE_AI2" TargetMode="External"/><Relationship Id="rId2" Type="http://schemas.openxmlformats.org/officeDocument/2006/relationships/hyperlink" Target="https://github.com/richlink-tech/ePy-Lite/tree/main/SampleCode/BLE/RL62M/Library" TargetMode="Externa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5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A580EAB-503F-F41C-A96F-05219B0A6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1468" y="365125"/>
            <a:ext cx="9452332" cy="1325563"/>
          </a:xfrm>
        </p:spPr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課程主題</a:t>
            </a:r>
          </a:p>
        </p:txBody>
      </p:sp>
      <p:graphicFrame>
        <p:nvGraphicFramePr>
          <p:cNvPr id="4" name="內容版面配置區 3">
            <a:extLst>
              <a:ext uri="{FF2B5EF4-FFF2-40B4-BE49-F238E27FC236}">
                <a16:creationId xmlns:a16="http://schemas.microsoft.com/office/drawing/2014/main" id="{35383912-B0C4-637A-95BD-3663D0F62FB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20666096"/>
              </p:ext>
            </p:extLst>
          </p:nvPr>
        </p:nvGraphicFramePr>
        <p:xfrm>
          <a:off x="1703850" y="1545068"/>
          <a:ext cx="9144001" cy="47705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81857">
                  <a:extLst>
                    <a:ext uri="{9D8B030D-6E8A-4147-A177-3AD203B41FA5}">
                      <a16:colId xmlns:a16="http://schemas.microsoft.com/office/drawing/2014/main" val="3871832957"/>
                    </a:ext>
                  </a:extLst>
                </a:gridCol>
                <a:gridCol w="5262144">
                  <a:extLst>
                    <a:ext uri="{9D8B030D-6E8A-4147-A177-3AD203B41FA5}">
                      <a16:colId xmlns:a16="http://schemas.microsoft.com/office/drawing/2014/main" val="1916239388"/>
                    </a:ext>
                  </a:extLst>
                </a:gridCol>
              </a:tblGrid>
              <a:tr h="671214"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主題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內容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242022"/>
                  </a:ext>
                </a:extLst>
              </a:tr>
              <a:tr h="1051109">
                <a:tc>
                  <a:txBody>
                    <a:bodyPr/>
                    <a:lstStyle/>
                    <a:p>
                      <a:r>
                        <a:rPr lang="zh-TW" altLang="zh-TW" sz="1800" kern="1200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藝起玩創意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1. </a:t>
                      </a:r>
                      <a:r>
                        <a:rPr lang="zh-TW" altLang="zh-TW" sz="1800" kern="1200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程式語言生活化</a:t>
                      </a:r>
                      <a:endParaRPr lang="en-US" altLang="zh-TW" sz="1800" kern="1200" dirty="0">
                        <a:solidFill>
                          <a:schemeClr val="dk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  <a:p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2. </a:t>
                      </a:r>
                      <a:r>
                        <a:rPr lang="zh-TW" altLang="en-US" sz="1800" kern="1200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掌上小星星</a:t>
                      </a:r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-RGB</a:t>
                      </a:r>
                      <a:r>
                        <a:rPr lang="zh-TW" altLang="en-US" sz="1800" kern="1200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控制</a:t>
                      </a:r>
                      <a:endParaRPr lang="en-US" altLang="zh-TW" sz="1800" kern="1200" dirty="0">
                        <a:solidFill>
                          <a:schemeClr val="dk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  <a:p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3. </a:t>
                      </a:r>
                      <a:r>
                        <a:rPr lang="zh-TW" altLang="zh-TW" sz="1800" kern="1200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創意作品</a:t>
                      </a:r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DIY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9595524"/>
                  </a:ext>
                </a:extLst>
              </a:tr>
              <a:tr h="945998">
                <a:tc>
                  <a:txBody>
                    <a:bodyPr/>
                    <a:lstStyle/>
                    <a:p>
                      <a:r>
                        <a:rPr lang="zh-TW" altLang="zh-TW" sz="1800" kern="1200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樂在音樂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1.</a:t>
                      </a:r>
                      <a:r>
                        <a:rPr lang="zh-TW" altLang="en-US" sz="18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zh-TW" sz="18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程式語言跟以前不一樣了</a:t>
                      </a:r>
                      <a:endParaRPr lang="en-US" altLang="zh-TW" sz="18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r>
                        <a:rPr lang="en-US" altLang="zh-TW" sz="18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2. </a:t>
                      </a:r>
                      <a:r>
                        <a:rPr lang="zh-TW" altLang="en-US" sz="18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聲光合一</a:t>
                      </a:r>
                      <a:endParaRPr lang="en-US" altLang="zh-TW" sz="1800" kern="1200" dirty="0">
                        <a:solidFill>
                          <a:schemeClr val="dk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  <a:p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3. </a:t>
                      </a:r>
                      <a:r>
                        <a:rPr lang="zh-TW" altLang="zh-TW" sz="1800" kern="1200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創意作品</a:t>
                      </a:r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DIY</a:t>
                      </a:r>
                      <a:endParaRPr lang="zh-TW" sz="12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00611144"/>
                  </a:ext>
                </a:extLst>
              </a:tr>
              <a:tr h="1051109">
                <a:tc>
                  <a:txBody>
                    <a:bodyPr/>
                    <a:lstStyle/>
                    <a:p>
                      <a:r>
                        <a:rPr lang="zh-TW" altLang="zh-TW" sz="1800" kern="12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遊</a:t>
                      </a:r>
                      <a:r>
                        <a:rPr lang="zh-TW" altLang="en-US" sz="1800" kern="12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戲</a:t>
                      </a:r>
                      <a:r>
                        <a:rPr lang="zh-TW" altLang="zh-TW" sz="1800" kern="12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同樂會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1. </a:t>
                      </a:r>
                      <a:r>
                        <a:rPr lang="zh-TW" altLang="zh-TW" sz="1800" kern="12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遊戲程式真簡單</a:t>
                      </a:r>
                      <a:endParaRPr lang="en-US" altLang="zh-TW" sz="1800" kern="1200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  <a:p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2. </a:t>
                      </a:r>
                      <a:r>
                        <a:rPr lang="zh-TW" altLang="zh-TW" sz="1800" kern="12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遊戲</a:t>
                      </a:r>
                      <a:r>
                        <a:rPr lang="zh-TW" altLang="en-US" sz="1800" kern="12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機設計</a:t>
                      </a:r>
                      <a:endParaRPr lang="en-US" altLang="zh-TW" sz="1800" kern="1200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  <a:p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3. </a:t>
                      </a:r>
                      <a:r>
                        <a:rPr lang="zh-TW" altLang="zh-TW" sz="1800" kern="12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創意作品</a:t>
                      </a:r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DIY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6696136"/>
                  </a:ext>
                </a:extLst>
              </a:tr>
              <a:tr h="10511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zh-TW" sz="1800" kern="1200" dirty="0">
                          <a:solidFill>
                            <a:srgbClr val="FF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無線的世界</a:t>
                      </a:r>
                      <a:endParaRPr lang="zh-TW" altLang="en-US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endParaRPr lang="zh-TW" altLang="en-US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800" kern="1200" dirty="0">
                          <a:solidFill>
                            <a:srgbClr val="FF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1. </a:t>
                      </a:r>
                      <a:r>
                        <a:rPr lang="zh-TW" altLang="zh-TW" sz="1800" kern="1200" dirty="0">
                          <a:solidFill>
                            <a:srgbClr val="FF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生活科技化</a:t>
                      </a:r>
                      <a:endParaRPr lang="en-US" altLang="zh-TW" sz="1800" kern="1200" dirty="0">
                        <a:solidFill>
                          <a:srgbClr val="FF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  <a:p>
                      <a:r>
                        <a:rPr lang="en-US" altLang="zh-TW" sz="1800" kern="1200" dirty="0">
                          <a:solidFill>
                            <a:srgbClr val="FF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2. </a:t>
                      </a:r>
                      <a:r>
                        <a:rPr lang="zh-TW" altLang="zh-TW" sz="1800" kern="1200" dirty="0">
                          <a:solidFill>
                            <a:srgbClr val="FF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藍牙遙控真方便</a:t>
                      </a:r>
                      <a:endParaRPr lang="en-US" altLang="zh-TW" sz="1800" kern="1200" dirty="0">
                        <a:solidFill>
                          <a:srgbClr val="FF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  <a:p>
                      <a:r>
                        <a:rPr lang="en-US" altLang="zh-TW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3. </a:t>
                      </a:r>
                      <a:r>
                        <a:rPr lang="zh-TW" altLang="zh-TW" sz="1800" kern="1200" dirty="0">
                          <a:solidFill>
                            <a:srgbClr val="FF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創意作品</a:t>
                      </a:r>
                      <a:r>
                        <a:rPr lang="en-US" altLang="zh-TW" sz="1800" kern="1200" dirty="0">
                          <a:solidFill>
                            <a:srgbClr val="FF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DIY</a:t>
                      </a:r>
                      <a:endParaRPr lang="zh-TW" altLang="en-US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19941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645050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圖片 19">
            <a:extLst>
              <a:ext uri="{FF2B5EF4-FFF2-40B4-BE49-F238E27FC236}">
                <a16:creationId xmlns:a16="http://schemas.microsoft.com/office/drawing/2014/main" id="{296ED72D-18C7-2ADE-4441-FB5CE541E6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9409" y="1854174"/>
            <a:ext cx="7745817" cy="3495605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809548" y="365125"/>
            <a:ext cx="9544251" cy="1325563"/>
          </a:xfrm>
        </p:spPr>
        <p:txBody>
          <a:bodyPr>
            <a:norm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zh-TW" altLang="en-US" sz="3600" dirty="0"/>
              <a:t>藍芽廣播範例</a:t>
            </a:r>
            <a:r>
              <a:rPr lang="en-US" altLang="zh-TW" sz="3600" dirty="0"/>
              <a:t>—</a:t>
            </a:r>
            <a:r>
              <a:rPr lang="zh-TW" altLang="en-US" sz="3600" dirty="0"/>
              <a:t>主機</a:t>
            </a:r>
            <a:r>
              <a:rPr lang="en-US" altLang="zh-TW" sz="3600" dirty="0"/>
              <a:t>(</a:t>
            </a:r>
            <a:r>
              <a:rPr lang="zh-TW" altLang="en-US" sz="3600" dirty="0"/>
              <a:t>接收訊號者</a:t>
            </a:r>
            <a:r>
              <a:rPr lang="en-US" altLang="zh-TW" sz="3600" dirty="0"/>
              <a:t>)</a:t>
            </a:r>
            <a:endParaRPr lang="zh-TW" altLang="en-US" sz="3600" dirty="0"/>
          </a:p>
        </p:txBody>
      </p:sp>
      <p:grpSp>
        <p:nvGrpSpPr>
          <p:cNvPr id="4" name="群組 3"/>
          <p:cNvGrpSpPr/>
          <p:nvPr/>
        </p:nvGrpSpPr>
        <p:grpSpPr>
          <a:xfrm>
            <a:off x="6426117" y="1907128"/>
            <a:ext cx="3858987" cy="429986"/>
            <a:chOff x="8071041" y="4629239"/>
            <a:chExt cx="3858987" cy="429986"/>
          </a:xfrm>
        </p:grpSpPr>
        <p:cxnSp>
          <p:nvCxnSpPr>
            <p:cNvPr id="5" name="直線接點 4">
              <a:extLst>
                <a:ext uri="{FF2B5EF4-FFF2-40B4-BE49-F238E27FC236}">
                  <a16:creationId xmlns:a16="http://schemas.microsoft.com/office/drawing/2014/main" id="{8DA9D6D1-1AAE-1197-2CA0-F0190101BBF4}"/>
                </a:ext>
              </a:extLst>
            </p:cNvPr>
            <p:cNvCxnSpPr/>
            <p:nvPr/>
          </p:nvCxnSpPr>
          <p:spPr>
            <a:xfrm>
              <a:off x="8071041" y="4844232"/>
              <a:ext cx="527957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8F9B4349-2EE0-01D7-E482-2CA38A589196}"/>
                </a:ext>
              </a:extLst>
            </p:cNvPr>
            <p:cNvSpPr/>
            <p:nvPr/>
          </p:nvSpPr>
          <p:spPr>
            <a:xfrm>
              <a:off x="8598998" y="4629239"/>
              <a:ext cx="3331030" cy="42998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solidFill>
                    <a:srgbClr val="0000FF"/>
                  </a:solidFill>
                </a:rPr>
                <a:t>接收廣播訊號者要設為</a:t>
              </a:r>
              <a:r>
                <a:rPr lang="zh-TW" altLang="en-US" dirty="0">
                  <a:solidFill>
                    <a:srgbClr val="FF0000"/>
                  </a:solidFill>
                </a:rPr>
                <a:t>主機</a:t>
              </a:r>
            </a:p>
          </p:txBody>
        </p:sp>
      </p:grpSp>
      <p:grpSp>
        <p:nvGrpSpPr>
          <p:cNvPr id="7" name="群組 6"/>
          <p:cNvGrpSpPr/>
          <p:nvPr/>
        </p:nvGrpSpPr>
        <p:grpSpPr>
          <a:xfrm>
            <a:off x="9500728" y="2919734"/>
            <a:ext cx="2354207" cy="429986"/>
            <a:chOff x="7694052" y="5487004"/>
            <a:chExt cx="3858986" cy="429986"/>
          </a:xfrm>
        </p:grpSpPr>
        <p:cxnSp>
          <p:nvCxnSpPr>
            <p:cNvPr id="8" name="直線接點 7">
              <a:extLst>
                <a:ext uri="{FF2B5EF4-FFF2-40B4-BE49-F238E27FC236}">
                  <a16:creationId xmlns:a16="http://schemas.microsoft.com/office/drawing/2014/main" id="{8DA9D6D1-1AAE-1197-2CA0-F0190101BBF4}"/>
                </a:ext>
              </a:extLst>
            </p:cNvPr>
            <p:cNvCxnSpPr/>
            <p:nvPr/>
          </p:nvCxnSpPr>
          <p:spPr>
            <a:xfrm>
              <a:off x="7694052" y="5699276"/>
              <a:ext cx="527957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8F9B4349-2EE0-01D7-E482-2CA38A589196}"/>
                </a:ext>
              </a:extLst>
            </p:cNvPr>
            <p:cNvSpPr/>
            <p:nvPr/>
          </p:nvSpPr>
          <p:spPr>
            <a:xfrm>
              <a:off x="8222008" y="5487004"/>
              <a:ext cx="3331030" cy="42998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solidFill>
                    <a:srgbClr val="0000FF"/>
                  </a:solidFill>
                </a:rPr>
                <a:t>設定廣播來源地址</a:t>
              </a:r>
            </a:p>
          </p:txBody>
        </p:sp>
      </p:grpSp>
      <p:grpSp>
        <p:nvGrpSpPr>
          <p:cNvPr id="10" name="群組 9"/>
          <p:cNvGrpSpPr/>
          <p:nvPr/>
        </p:nvGrpSpPr>
        <p:grpSpPr>
          <a:xfrm>
            <a:off x="8311412" y="3603767"/>
            <a:ext cx="3543523" cy="429986"/>
            <a:chOff x="7694052" y="5487004"/>
            <a:chExt cx="3858986" cy="429986"/>
          </a:xfrm>
        </p:grpSpPr>
        <p:cxnSp>
          <p:nvCxnSpPr>
            <p:cNvPr id="11" name="直線接點 10">
              <a:extLst>
                <a:ext uri="{FF2B5EF4-FFF2-40B4-BE49-F238E27FC236}">
                  <a16:creationId xmlns:a16="http://schemas.microsoft.com/office/drawing/2014/main" id="{8DA9D6D1-1AAE-1197-2CA0-F0190101BBF4}"/>
                </a:ext>
              </a:extLst>
            </p:cNvPr>
            <p:cNvCxnSpPr/>
            <p:nvPr/>
          </p:nvCxnSpPr>
          <p:spPr>
            <a:xfrm>
              <a:off x="7694052" y="5699276"/>
              <a:ext cx="527957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8F9B4349-2EE0-01D7-E482-2CA38A589196}"/>
                </a:ext>
              </a:extLst>
            </p:cNvPr>
            <p:cNvSpPr/>
            <p:nvPr/>
          </p:nvSpPr>
          <p:spPr>
            <a:xfrm>
              <a:off x="8222008" y="5487004"/>
              <a:ext cx="3331030" cy="42998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solidFill>
                    <a:srgbClr val="0000FF"/>
                  </a:solidFill>
                </a:rPr>
                <a:t>藍芽接收為</a:t>
              </a:r>
              <a:r>
                <a:rPr lang="en-US" altLang="zh-TW" dirty="0">
                  <a:solidFill>
                    <a:srgbClr val="0000FF"/>
                  </a:solidFill>
                </a:rPr>
                <a:t>1</a:t>
              </a:r>
              <a:r>
                <a:rPr lang="zh-TW" altLang="en-US" dirty="0">
                  <a:solidFill>
                    <a:srgbClr val="0000FF"/>
                  </a:solidFill>
                </a:rPr>
                <a:t>代表有接收到</a:t>
              </a:r>
            </a:p>
          </p:txBody>
        </p:sp>
      </p:grpSp>
      <p:grpSp>
        <p:nvGrpSpPr>
          <p:cNvPr id="13" name="群組 12"/>
          <p:cNvGrpSpPr/>
          <p:nvPr/>
        </p:nvGrpSpPr>
        <p:grpSpPr>
          <a:xfrm>
            <a:off x="8865471" y="4337797"/>
            <a:ext cx="2989464" cy="429986"/>
            <a:chOff x="7694052" y="5487004"/>
            <a:chExt cx="3858986" cy="429986"/>
          </a:xfrm>
        </p:grpSpPr>
        <p:cxnSp>
          <p:nvCxnSpPr>
            <p:cNvPr id="14" name="直線接點 13">
              <a:extLst>
                <a:ext uri="{FF2B5EF4-FFF2-40B4-BE49-F238E27FC236}">
                  <a16:creationId xmlns:a16="http://schemas.microsoft.com/office/drawing/2014/main" id="{8DA9D6D1-1AAE-1197-2CA0-F0190101BBF4}"/>
                </a:ext>
              </a:extLst>
            </p:cNvPr>
            <p:cNvCxnSpPr/>
            <p:nvPr/>
          </p:nvCxnSpPr>
          <p:spPr>
            <a:xfrm>
              <a:off x="7694052" y="5699276"/>
              <a:ext cx="527957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8F9B4349-2EE0-01D7-E482-2CA38A589196}"/>
                </a:ext>
              </a:extLst>
            </p:cNvPr>
            <p:cNvSpPr/>
            <p:nvPr/>
          </p:nvSpPr>
          <p:spPr>
            <a:xfrm>
              <a:off x="8222008" y="5487004"/>
              <a:ext cx="3331030" cy="42998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solidFill>
                    <a:srgbClr val="0000FF"/>
                  </a:solidFill>
                </a:rPr>
                <a:t>顯示</a:t>
              </a:r>
              <a:r>
                <a:rPr lang="en-US" altLang="zh-TW" dirty="0">
                  <a:solidFill>
                    <a:srgbClr val="0000FF"/>
                  </a:solidFill>
                </a:rPr>
                <a:t>Happy</a:t>
              </a:r>
              <a:r>
                <a:rPr lang="zh-TW" altLang="en-US" dirty="0">
                  <a:solidFill>
                    <a:srgbClr val="0000FF"/>
                  </a:solidFill>
                </a:rPr>
                <a:t>的字串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900960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578542" y="365125"/>
            <a:ext cx="9775257" cy="1325563"/>
          </a:xfrm>
        </p:spPr>
        <p:txBody>
          <a:bodyPr>
            <a:normAutofit fontScale="90000"/>
          </a:bodyPr>
          <a:lstStyle/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4000" dirty="0"/>
              <a:t>藍芽廣播範例</a:t>
            </a:r>
            <a:r>
              <a:rPr lang="en-US" altLang="zh-TW" sz="4000" dirty="0"/>
              <a:t>--</a:t>
            </a:r>
            <a:r>
              <a:rPr lang="zh-TW" altLang="en-US" sz="4000" dirty="0"/>
              <a:t>裝置</a:t>
            </a:r>
            <a:r>
              <a:rPr lang="en-US" altLang="zh-TW" sz="4000" dirty="0"/>
              <a:t>EPY#1</a:t>
            </a:r>
            <a:br>
              <a:rPr lang="en-US" altLang="zh-TW" sz="3600" dirty="0"/>
            </a:br>
            <a:r>
              <a:rPr lang="en-US" altLang="zh-TW" sz="2800" dirty="0"/>
              <a:t>EPY#1</a:t>
            </a:r>
            <a:r>
              <a:rPr lang="zh-TW" altLang="en-US" sz="2800" dirty="0"/>
              <a:t>對所有主機廣播問好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6787" y="2115644"/>
            <a:ext cx="6173155" cy="3091623"/>
          </a:xfrm>
          <a:prstGeom prst="rect">
            <a:avLst/>
          </a:prstGeom>
        </p:spPr>
      </p:pic>
      <p:grpSp>
        <p:nvGrpSpPr>
          <p:cNvPr id="8" name="群組 7"/>
          <p:cNvGrpSpPr/>
          <p:nvPr/>
        </p:nvGrpSpPr>
        <p:grpSpPr>
          <a:xfrm>
            <a:off x="7272145" y="2425054"/>
            <a:ext cx="3858987" cy="429986"/>
            <a:chOff x="8071041" y="4629239"/>
            <a:chExt cx="3858987" cy="429986"/>
          </a:xfrm>
        </p:grpSpPr>
        <p:cxnSp>
          <p:nvCxnSpPr>
            <p:cNvPr id="4" name="直線接點 3">
              <a:extLst>
                <a:ext uri="{FF2B5EF4-FFF2-40B4-BE49-F238E27FC236}">
                  <a16:creationId xmlns:a16="http://schemas.microsoft.com/office/drawing/2014/main" id="{8DA9D6D1-1AAE-1197-2CA0-F0190101BBF4}"/>
                </a:ext>
              </a:extLst>
            </p:cNvPr>
            <p:cNvCxnSpPr/>
            <p:nvPr/>
          </p:nvCxnSpPr>
          <p:spPr>
            <a:xfrm>
              <a:off x="8071041" y="4844232"/>
              <a:ext cx="527957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8F9B4349-2EE0-01D7-E482-2CA38A589196}"/>
                </a:ext>
              </a:extLst>
            </p:cNvPr>
            <p:cNvSpPr/>
            <p:nvPr/>
          </p:nvSpPr>
          <p:spPr>
            <a:xfrm>
              <a:off x="8598998" y="4629239"/>
              <a:ext cx="3331030" cy="42998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solidFill>
                    <a:srgbClr val="0000FF"/>
                  </a:solidFill>
                </a:rPr>
                <a:t>發送廣播訊號者要設為</a:t>
              </a:r>
              <a:r>
                <a:rPr lang="zh-TW" altLang="en-US" dirty="0">
                  <a:solidFill>
                    <a:srgbClr val="FF0000"/>
                  </a:solidFill>
                </a:rPr>
                <a:t>裝置</a:t>
              </a:r>
            </a:p>
          </p:txBody>
        </p:sp>
      </p:grpSp>
      <p:grpSp>
        <p:nvGrpSpPr>
          <p:cNvPr id="9" name="群組 8"/>
          <p:cNvGrpSpPr/>
          <p:nvPr/>
        </p:nvGrpSpPr>
        <p:grpSpPr>
          <a:xfrm>
            <a:off x="8099942" y="3966213"/>
            <a:ext cx="3858986" cy="429986"/>
            <a:chOff x="7694052" y="5487004"/>
            <a:chExt cx="3858986" cy="429986"/>
          </a:xfrm>
        </p:grpSpPr>
        <p:cxnSp>
          <p:nvCxnSpPr>
            <p:cNvPr id="6" name="直線接點 5">
              <a:extLst>
                <a:ext uri="{FF2B5EF4-FFF2-40B4-BE49-F238E27FC236}">
                  <a16:creationId xmlns:a16="http://schemas.microsoft.com/office/drawing/2014/main" id="{8DA9D6D1-1AAE-1197-2CA0-F0190101BBF4}"/>
                </a:ext>
              </a:extLst>
            </p:cNvPr>
            <p:cNvCxnSpPr/>
            <p:nvPr/>
          </p:nvCxnSpPr>
          <p:spPr>
            <a:xfrm>
              <a:off x="7694052" y="5699276"/>
              <a:ext cx="527957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8F9B4349-2EE0-01D7-E482-2CA38A589196}"/>
                </a:ext>
              </a:extLst>
            </p:cNvPr>
            <p:cNvSpPr/>
            <p:nvPr/>
          </p:nvSpPr>
          <p:spPr>
            <a:xfrm>
              <a:off x="8222008" y="5487004"/>
              <a:ext cx="3331030" cy="42998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solidFill>
                    <a:srgbClr val="0000FF"/>
                  </a:solidFill>
                </a:rPr>
                <a:t>向群組</a:t>
              </a:r>
              <a:r>
                <a:rPr lang="en-US" altLang="zh-TW" dirty="0">
                  <a:solidFill>
                    <a:srgbClr val="0000FF"/>
                  </a:solidFill>
                </a:rPr>
                <a:t>1</a:t>
              </a:r>
              <a:r>
                <a:rPr lang="zh-TW" altLang="en-US" dirty="0">
                  <a:solidFill>
                    <a:srgbClr val="0000FF"/>
                  </a:solidFill>
                </a:rPr>
                <a:t>發送廣播資料</a:t>
              </a:r>
              <a:endParaRPr lang="zh-TW" alt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10" name="文字方塊 9"/>
          <p:cNvSpPr txBox="1"/>
          <p:nvPr/>
        </p:nvSpPr>
        <p:spPr>
          <a:xfrm>
            <a:off x="7906003" y="6014048"/>
            <a:ext cx="28357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想想看，為甚麼呢</a:t>
            </a:r>
            <a:r>
              <a:rPr lang="en-US" altLang="zh-TW" dirty="0"/>
              <a:t>?</a:t>
            </a:r>
            <a:endParaRPr lang="zh-TW" altLang="en-US" dirty="0"/>
          </a:p>
        </p:txBody>
      </p:sp>
      <p:grpSp>
        <p:nvGrpSpPr>
          <p:cNvPr id="11" name="群組 10"/>
          <p:cNvGrpSpPr/>
          <p:nvPr/>
        </p:nvGrpSpPr>
        <p:grpSpPr>
          <a:xfrm>
            <a:off x="6609520" y="4632849"/>
            <a:ext cx="3497006" cy="1308784"/>
            <a:chOff x="6868952" y="4196080"/>
            <a:chExt cx="2822667" cy="1308784"/>
          </a:xfrm>
        </p:grpSpPr>
        <p:cxnSp>
          <p:nvCxnSpPr>
            <p:cNvPr id="12" name="直線接點 11">
              <a:extLst>
                <a:ext uri="{FF2B5EF4-FFF2-40B4-BE49-F238E27FC236}">
                  <a16:creationId xmlns:a16="http://schemas.microsoft.com/office/drawing/2014/main" id="{8DA9D6D1-1AAE-1197-2CA0-F0190101BBF4}"/>
                </a:ext>
              </a:extLst>
            </p:cNvPr>
            <p:cNvCxnSpPr/>
            <p:nvPr/>
          </p:nvCxnSpPr>
          <p:spPr>
            <a:xfrm>
              <a:off x="7782560" y="4196080"/>
              <a:ext cx="10160" cy="863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8F9B4349-2EE0-01D7-E482-2CA38A589196}"/>
                </a:ext>
              </a:extLst>
            </p:cNvPr>
            <p:cNvSpPr/>
            <p:nvPr/>
          </p:nvSpPr>
          <p:spPr>
            <a:xfrm>
              <a:off x="6868952" y="5074878"/>
              <a:ext cx="2822667" cy="42998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14" name="矩形 13"/>
          <p:cNvSpPr/>
          <p:nvPr/>
        </p:nvSpPr>
        <p:spPr>
          <a:xfrm>
            <a:off x="6697173" y="5556445"/>
            <a:ext cx="31854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solidFill>
                  <a:srgbClr val="0000FF"/>
                </a:solidFill>
              </a:rPr>
              <a:t>廣播的資料只能有一個字元喔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213826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C298C44-9C02-193F-D3BE-E88304B716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7440" y="365125"/>
            <a:ext cx="9536359" cy="1325563"/>
          </a:xfrm>
        </p:spPr>
        <p:txBody>
          <a:bodyPr/>
          <a:lstStyle/>
          <a:p>
            <a:r>
              <a:rPr lang="zh-TW" altLang="en-US" sz="4400" dirty="0"/>
              <a:t>藍芽廣播範例</a:t>
            </a:r>
            <a:r>
              <a:rPr lang="en-US" altLang="zh-TW" sz="4400" dirty="0"/>
              <a:t>--</a:t>
            </a:r>
            <a:r>
              <a:rPr lang="zh-TW" altLang="en-US" sz="4400" dirty="0"/>
              <a:t>裝置</a:t>
            </a:r>
            <a:r>
              <a:rPr lang="en-US" altLang="zh-TW" sz="4400" dirty="0"/>
              <a:t>EPY#1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A851220-84ED-9959-ADA5-528BFD3A5A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6848" y="1895763"/>
            <a:ext cx="5931610" cy="3387262"/>
          </a:xfrm>
          <a:prstGeom prst="rect">
            <a:avLst/>
          </a:prstGeom>
        </p:spPr>
      </p:pic>
      <p:grpSp>
        <p:nvGrpSpPr>
          <p:cNvPr id="5" name="群組 4">
            <a:extLst>
              <a:ext uri="{FF2B5EF4-FFF2-40B4-BE49-F238E27FC236}">
                <a16:creationId xmlns:a16="http://schemas.microsoft.com/office/drawing/2014/main" id="{4E16C5D5-E1F3-516B-F040-396D69AFA590}"/>
              </a:ext>
            </a:extLst>
          </p:cNvPr>
          <p:cNvGrpSpPr/>
          <p:nvPr/>
        </p:nvGrpSpPr>
        <p:grpSpPr>
          <a:xfrm>
            <a:off x="7209084" y="2020949"/>
            <a:ext cx="3858987" cy="429986"/>
            <a:chOff x="8071041" y="4629239"/>
            <a:chExt cx="3858987" cy="429986"/>
          </a:xfrm>
        </p:grpSpPr>
        <p:cxnSp>
          <p:nvCxnSpPr>
            <p:cNvPr id="6" name="直線接點 5">
              <a:extLst>
                <a:ext uri="{FF2B5EF4-FFF2-40B4-BE49-F238E27FC236}">
                  <a16:creationId xmlns:a16="http://schemas.microsoft.com/office/drawing/2014/main" id="{38D49667-1241-0E3C-A643-CEEB1C12B145}"/>
                </a:ext>
              </a:extLst>
            </p:cNvPr>
            <p:cNvCxnSpPr/>
            <p:nvPr/>
          </p:nvCxnSpPr>
          <p:spPr>
            <a:xfrm>
              <a:off x="8071041" y="4844232"/>
              <a:ext cx="527957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7ACD221E-C692-8758-E6F9-4C3BEC66BCA7}"/>
                </a:ext>
              </a:extLst>
            </p:cNvPr>
            <p:cNvSpPr/>
            <p:nvPr/>
          </p:nvSpPr>
          <p:spPr>
            <a:xfrm>
              <a:off x="8598998" y="4629239"/>
              <a:ext cx="3331030" cy="42998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solidFill>
                    <a:srgbClr val="0000FF"/>
                  </a:solidFill>
                </a:rPr>
                <a:t>發送廣播訊號者要設為</a:t>
              </a:r>
              <a:r>
                <a:rPr lang="zh-TW" altLang="en-US" dirty="0">
                  <a:solidFill>
                    <a:srgbClr val="FF0000"/>
                  </a:solidFill>
                </a:rPr>
                <a:t>裝置</a:t>
              </a:r>
            </a:p>
          </p:txBody>
        </p:sp>
      </p:grpSp>
      <p:grpSp>
        <p:nvGrpSpPr>
          <p:cNvPr id="8" name="群組 7">
            <a:extLst>
              <a:ext uri="{FF2B5EF4-FFF2-40B4-BE49-F238E27FC236}">
                <a16:creationId xmlns:a16="http://schemas.microsoft.com/office/drawing/2014/main" id="{B7FB496E-2689-B02C-91E8-B7DDD12077D1}"/>
              </a:ext>
            </a:extLst>
          </p:cNvPr>
          <p:cNvGrpSpPr/>
          <p:nvPr/>
        </p:nvGrpSpPr>
        <p:grpSpPr>
          <a:xfrm>
            <a:off x="7674860" y="3677959"/>
            <a:ext cx="3858986" cy="429986"/>
            <a:chOff x="7694052" y="5487004"/>
            <a:chExt cx="3858986" cy="429986"/>
          </a:xfrm>
        </p:grpSpPr>
        <p:cxnSp>
          <p:nvCxnSpPr>
            <p:cNvPr id="9" name="直線接點 8">
              <a:extLst>
                <a:ext uri="{FF2B5EF4-FFF2-40B4-BE49-F238E27FC236}">
                  <a16:creationId xmlns:a16="http://schemas.microsoft.com/office/drawing/2014/main" id="{4A8F6F3A-7819-63E3-4B0E-B91D5FE0D6EC}"/>
                </a:ext>
              </a:extLst>
            </p:cNvPr>
            <p:cNvCxnSpPr/>
            <p:nvPr/>
          </p:nvCxnSpPr>
          <p:spPr>
            <a:xfrm>
              <a:off x="7694052" y="5699276"/>
              <a:ext cx="527957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A31F245B-E2F9-DD43-FBE4-52EF5047D1AC}"/>
                </a:ext>
              </a:extLst>
            </p:cNvPr>
            <p:cNvSpPr/>
            <p:nvPr/>
          </p:nvSpPr>
          <p:spPr>
            <a:xfrm>
              <a:off x="8222008" y="5487004"/>
              <a:ext cx="3331030" cy="42998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solidFill>
                    <a:srgbClr val="0000FF"/>
                  </a:solidFill>
                </a:rPr>
                <a:t>向群組</a:t>
              </a:r>
              <a:r>
                <a:rPr lang="en-US" altLang="zh-TW" dirty="0">
                  <a:solidFill>
                    <a:srgbClr val="0000FF"/>
                  </a:solidFill>
                </a:rPr>
                <a:t>1</a:t>
              </a:r>
              <a:r>
                <a:rPr lang="zh-TW" altLang="en-US" dirty="0">
                  <a:solidFill>
                    <a:srgbClr val="0000FF"/>
                  </a:solidFill>
                </a:rPr>
                <a:t>發送廣播資料</a:t>
              </a:r>
              <a:endParaRPr lang="zh-TW" alt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F0DB3732-BE2D-9543-E49A-96794478F22A}"/>
              </a:ext>
            </a:extLst>
          </p:cNvPr>
          <p:cNvSpPr txBox="1"/>
          <p:nvPr/>
        </p:nvSpPr>
        <p:spPr>
          <a:xfrm>
            <a:off x="7004215" y="5555962"/>
            <a:ext cx="28357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想想看，為甚麼呢</a:t>
            </a:r>
            <a:r>
              <a:rPr lang="en-US" altLang="zh-TW" dirty="0"/>
              <a:t>?</a:t>
            </a:r>
            <a:endParaRPr lang="zh-TW" altLang="en-US" dirty="0"/>
          </a:p>
        </p:txBody>
      </p: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60493287-EFAF-ABB8-70F2-A756457D3A45}"/>
              </a:ext>
            </a:extLst>
          </p:cNvPr>
          <p:cNvGrpSpPr/>
          <p:nvPr/>
        </p:nvGrpSpPr>
        <p:grpSpPr>
          <a:xfrm>
            <a:off x="5707732" y="4174763"/>
            <a:ext cx="3497006" cy="1308784"/>
            <a:chOff x="6868952" y="4196080"/>
            <a:chExt cx="2822667" cy="1308784"/>
          </a:xfrm>
        </p:grpSpPr>
        <p:cxnSp>
          <p:nvCxnSpPr>
            <p:cNvPr id="13" name="直線接點 12">
              <a:extLst>
                <a:ext uri="{FF2B5EF4-FFF2-40B4-BE49-F238E27FC236}">
                  <a16:creationId xmlns:a16="http://schemas.microsoft.com/office/drawing/2014/main" id="{44F07C1C-CB93-D572-8538-6ADE80E04ED5}"/>
                </a:ext>
              </a:extLst>
            </p:cNvPr>
            <p:cNvCxnSpPr/>
            <p:nvPr/>
          </p:nvCxnSpPr>
          <p:spPr>
            <a:xfrm>
              <a:off x="7782560" y="4196080"/>
              <a:ext cx="10160" cy="863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1D366372-D5BE-3282-A1C7-8CE15F412166}"/>
                </a:ext>
              </a:extLst>
            </p:cNvPr>
            <p:cNvSpPr/>
            <p:nvPr/>
          </p:nvSpPr>
          <p:spPr>
            <a:xfrm>
              <a:off x="6868952" y="5074878"/>
              <a:ext cx="2822667" cy="42998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D90C19B9-0420-EAB8-4A76-A8BBB3590F3C}"/>
              </a:ext>
            </a:extLst>
          </p:cNvPr>
          <p:cNvSpPr/>
          <p:nvPr/>
        </p:nvSpPr>
        <p:spPr>
          <a:xfrm>
            <a:off x="5795385" y="5098359"/>
            <a:ext cx="31854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solidFill>
                  <a:srgbClr val="0000FF"/>
                </a:solidFill>
              </a:rPr>
              <a:t>廣播的資料只能有一個字元喔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516278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字方塊 11"/>
          <p:cNvSpPr txBox="1"/>
          <p:nvPr/>
        </p:nvSpPr>
        <p:spPr>
          <a:xfrm>
            <a:off x="1966983" y="368356"/>
            <a:ext cx="68555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zh-TW" altLang="en-US" sz="4000" dirty="0"/>
              <a:t>一對一藍芽控制模式</a:t>
            </a: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C137C73D-BB9B-959F-FE79-9F2CD3D874B7}"/>
              </a:ext>
            </a:extLst>
          </p:cNvPr>
          <p:cNvSpPr txBox="1"/>
          <p:nvPr/>
        </p:nvSpPr>
        <p:spPr>
          <a:xfrm>
            <a:off x="2930156" y="4462308"/>
            <a:ext cx="9015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rgbClr val="0000FF"/>
                </a:solidFill>
              </a:rPr>
              <a:t>藍牙</a:t>
            </a:r>
            <a:r>
              <a:rPr lang="en-US" altLang="zh-TW" dirty="0">
                <a:solidFill>
                  <a:srgbClr val="0000FF"/>
                </a:solidFill>
              </a:rPr>
              <a:t>#1</a:t>
            </a:r>
            <a:endParaRPr lang="zh-TW" altLang="en-US" dirty="0">
              <a:solidFill>
                <a:srgbClr val="0000FF"/>
              </a:solidFill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F8150C51-A7D7-BB32-313C-F31A51EDBEF3}"/>
              </a:ext>
            </a:extLst>
          </p:cNvPr>
          <p:cNvSpPr txBox="1"/>
          <p:nvPr/>
        </p:nvSpPr>
        <p:spPr>
          <a:xfrm>
            <a:off x="2401156" y="1655671"/>
            <a:ext cx="2104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rgbClr val="0000FF"/>
                </a:solidFill>
              </a:rPr>
              <a:t>主機 </a:t>
            </a:r>
            <a:r>
              <a:rPr lang="en-US" altLang="zh-TW" dirty="0">
                <a:solidFill>
                  <a:srgbClr val="0000FF"/>
                </a:solidFill>
              </a:rPr>
              <a:t>(</a:t>
            </a:r>
            <a:r>
              <a:rPr lang="zh-TW" altLang="en-US" dirty="0">
                <a:solidFill>
                  <a:srgbClr val="0000FF"/>
                </a:solidFill>
              </a:rPr>
              <a:t>發號命令者</a:t>
            </a:r>
            <a:r>
              <a:rPr lang="en-US" altLang="zh-TW" dirty="0">
                <a:solidFill>
                  <a:srgbClr val="0000FF"/>
                </a:solidFill>
              </a:rPr>
              <a:t>)</a:t>
            </a:r>
            <a:endParaRPr lang="zh-TW" altLang="en-US" dirty="0">
              <a:solidFill>
                <a:srgbClr val="0000FF"/>
              </a:solidFill>
            </a:endParaRPr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C5ECC331-635D-8E1C-FA70-1ED2469F9A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2934" y="4831640"/>
            <a:ext cx="1152533" cy="1809763"/>
          </a:xfrm>
          <a:prstGeom prst="rect">
            <a:avLst/>
          </a:prstGeom>
        </p:spPr>
      </p:pic>
      <p:grpSp>
        <p:nvGrpSpPr>
          <p:cNvPr id="18" name="群組 17"/>
          <p:cNvGrpSpPr/>
          <p:nvPr/>
        </p:nvGrpSpPr>
        <p:grpSpPr>
          <a:xfrm>
            <a:off x="6251339" y="1663528"/>
            <a:ext cx="3524247" cy="3168112"/>
            <a:chOff x="6447655" y="1818710"/>
            <a:chExt cx="3524247" cy="3168112"/>
          </a:xfrm>
        </p:grpSpPr>
        <p:sp>
          <p:nvSpPr>
            <p:cNvPr id="20" name="文字方塊 19">
              <a:extLst>
                <a:ext uri="{FF2B5EF4-FFF2-40B4-BE49-F238E27FC236}">
                  <a16:creationId xmlns:a16="http://schemas.microsoft.com/office/drawing/2014/main" id="{C1C25CD8-1D89-D452-07FE-3CF6B165ACC1}"/>
                </a:ext>
              </a:extLst>
            </p:cNvPr>
            <p:cNvSpPr txBox="1"/>
            <p:nvPr/>
          </p:nvSpPr>
          <p:spPr>
            <a:xfrm>
              <a:off x="8568106" y="4617490"/>
              <a:ext cx="9015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dirty="0">
                  <a:solidFill>
                    <a:srgbClr val="0000FF"/>
                  </a:solidFill>
                </a:rPr>
                <a:t>藍牙</a:t>
              </a:r>
              <a:r>
                <a:rPr lang="en-US" altLang="zh-TW" dirty="0">
                  <a:solidFill>
                    <a:srgbClr val="0000FF"/>
                  </a:solidFill>
                </a:rPr>
                <a:t>#2</a:t>
              </a:r>
              <a:endParaRPr lang="zh-TW" altLang="en-US" dirty="0">
                <a:solidFill>
                  <a:srgbClr val="0000FF"/>
                </a:solidFill>
              </a:endParaRPr>
            </a:p>
          </p:txBody>
        </p:sp>
        <p:sp>
          <p:nvSpPr>
            <p:cNvPr id="21" name="文字方塊 20">
              <a:extLst>
                <a:ext uri="{FF2B5EF4-FFF2-40B4-BE49-F238E27FC236}">
                  <a16:creationId xmlns:a16="http://schemas.microsoft.com/office/drawing/2014/main" id="{C5CCB04C-A9D8-06BE-D663-3709B3A5ED39}"/>
                </a:ext>
              </a:extLst>
            </p:cNvPr>
            <p:cNvSpPr txBox="1"/>
            <p:nvPr/>
          </p:nvSpPr>
          <p:spPr>
            <a:xfrm>
              <a:off x="7961367" y="1818710"/>
              <a:ext cx="20105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dirty="0">
                  <a:solidFill>
                    <a:srgbClr val="0000FF"/>
                  </a:solidFill>
                </a:rPr>
                <a:t>裝置 </a:t>
              </a:r>
              <a:r>
                <a:rPr lang="en-US" altLang="zh-TW" dirty="0">
                  <a:solidFill>
                    <a:srgbClr val="0000FF"/>
                  </a:solidFill>
                </a:rPr>
                <a:t>(</a:t>
              </a:r>
              <a:r>
                <a:rPr lang="zh-TW" altLang="en-US" dirty="0">
                  <a:solidFill>
                    <a:srgbClr val="0000FF"/>
                  </a:solidFill>
                </a:rPr>
                <a:t>接收命令者</a:t>
              </a:r>
              <a:r>
                <a:rPr lang="en-US" altLang="zh-TW" dirty="0">
                  <a:solidFill>
                    <a:srgbClr val="0000FF"/>
                  </a:solidFill>
                </a:rPr>
                <a:t>)</a:t>
              </a:r>
              <a:r>
                <a:rPr lang="zh-TW" altLang="en-US" dirty="0">
                  <a:solidFill>
                    <a:srgbClr val="0000FF"/>
                  </a:solidFill>
                </a:rPr>
                <a:t> </a:t>
              </a:r>
            </a:p>
          </p:txBody>
        </p:sp>
        <p:pic>
          <p:nvPicPr>
            <p:cNvPr id="22" name="圖片 21">
              <a:extLst>
                <a:ext uri="{FF2B5EF4-FFF2-40B4-BE49-F238E27FC236}">
                  <a16:creationId xmlns:a16="http://schemas.microsoft.com/office/drawing/2014/main" id="{B6874957-0F1D-DFEC-96F1-D9241235510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47655" y="1818710"/>
              <a:ext cx="1409710" cy="1452573"/>
            </a:xfrm>
            <a:prstGeom prst="rect">
              <a:avLst/>
            </a:prstGeom>
          </p:spPr>
        </p:pic>
      </p:grpSp>
      <p:pic>
        <p:nvPicPr>
          <p:cNvPr id="2" name="圖片 1">
            <a:extLst>
              <a:ext uri="{FF2B5EF4-FFF2-40B4-BE49-F238E27FC236}">
                <a16:creationId xmlns:a16="http://schemas.microsoft.com/office/drawing/2014/main" id="{46B6AB47-67D4-46AB-0202-6C5A963F94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9470" y="2186146"/>
            <a:ext cx="2144421" cy="2173335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FB5E6924-F4FA-B8CD-67C2-EF7A072E48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8109" y="2186145"/>
            <a:ext cx="2144421" cy="2173335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F04AB95D-2F0E-BB7F-59B7-7E7D5729C9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30951" y="2913906"/>
            <a:ext cx="766433" cy="691158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D437EC38-558D-4EF8-23FA-B173392E50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6790446" y="3116101"/>
            <a:ext cx="766433" cy="691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6881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A2E64E3-A8A5-9465-0869-48BB4DD88A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5696" y="365126"/>
            <a:ext cx="9718103" cy="1066110"/>
          </a:xfrm>
        </p:spPr>
        <p:txBody>
          <a:bodyPr/>
          <a:lstStyle/>
          <a:p>
            <a:r>
              <a:rPr lang="zh-TW" altLang="en-US" dirty="0"/>
              <a:t>藍牙控制流程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AFD66684-DA95-25A8-3A63-420CB10DDA4D}"/>
              </a:ext>
            </a:extLst>
          </p:cNvPr>
          <p:cNvSpPr/>
          <p:nvPr/>
        </p:nvSpPr>
        <p:spPr>
          <a:xfrm>
            <a:off x="2822713" y="1919672"/>
            <a:ext cx="1260850" cy="64178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tx1"/>
                </a:solidFill>
              </a:rPr>
              <a:t>主機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15A348F-9A62-5062-B073-9E991E6EA706}"/>
              </a:ext>
            </a:extLst>
          </p:cNvPr>
          <p:cNvSpPr/>
          <p:nvPr/>
        </p:nvSpPr>
        <p:spPr>
          <a:xfrm>
            <a:off x="7956037" y="1919672"/>
            <a:ext cx="1260850" cy="64178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tx1"/>
                </a:solidFill>
              </a:rPr>
              <a:t>裝置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D07C325D-DDB5-E3AF-B94E-C05006E7E39B}"/>
              </a:ext>
            </a:extLst>
          </p:cNvPr>
          <p:cNvSpPr txBox="1"/>
          <p:nvPr/>
        </p:nvSpPr>
        <p:spPr>
          <a:xfrm>
            <a:off x="9369287" y="1919672"/>
            <a:ext cx="14542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zh-TW" dirty="0"/>
              <a:t>Mac</a:t>
            </a:r>
            <a:r>
              <a:rPr lang="zh-TW" altLang="en-US" dirty="0"/>
              <a:t>地址</a:t>
            </a:r>
            <a:endParaRPr lang="en-US" altLang="zh-TW" dirty="0"/>
          </a:p>
          <a:p>
            <a:pPr marL="342900" indent="-342900">
              <a:buAutoNum type="arabicPeriod"/>
            </a:pPr>
            <a:r>
              <a:rPr lang="zh-TW" altLang="en-US" dirty="0"/>
              <a:t>裝置名稱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B55182EF-A4B9-5CB1-B154-7563EAE3B178}"/>
              </a:ext>
            </a:extLst>
          </p:cNvPr>
          <p:cNvSpPr txBox="1"/>
          <p:nvPr/>
        </p:nvSpPr>
        <p:spPr>
          <a:xfrm>
            <a:off x="3878154" y="2998777"/>
            <a:ext cx="611209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zh-TW" altLang="en-US" sz="2400" dirty="0"/>
              <a:t>建立連線</a:t>
            </a:r>
            <a:endParaRPr lang="en-US" altLang="zh-TW" sz="2400" dirty="0"/>
          </a:p>
          <a:p>
            <a:pPr marL="800100" lvl="1" indent="-342900">
              <a:buAutoNum type="alphaLcPeriod"/>
            </a:pPr>
            <a:r>
              <a:rPr lang="zh-TW" altLang="en-US" sz="2400" dirty="0"/>
              <a:t>搜尋及綁定連線裝置名稱</a:t>
            </a:r>
            <a:r>
              <a:rPr lang="en-US" altLang="zh-TW" sz="2400" dirty="0"/>
              <a:t>/Mac</a:t>
            </a:r>
            <a:r>
              <a:rPr lang="zh-TW" altLang="en-US" sz="2400" dirty="0"/>
              <a:t>地址</a:t>
            </a:r>
            <a:endParaRPr lang="en-US" altLang="zh-TW" sz="2400" dirty="0"/>
          </a:p>
          <a:p>
            <a:pPr marL="800100" lvl="1" indent="-342900">
              <a:buAutoNum type="alphaLcPeriod"/>
            </a:pPr>
            <a:r>
              <a:rPr lang="zh-TW" altLang="en-US" sz="2400" dirty="0"/>
              <a:t>藍燈亮起</a:t>
            </a:r>
            <a:r>
              <a:rPr lang="en-US" altLang="zh-TW" sz="2400" dirty="0"/>
              <a:t>, </a:t>
            </a:r>
            <a:r>
              <a:rPr lang="zh-TW" altLang="en-US" sz="2400" dirty="0"/>
              <a:t>代表綁定連線成功</a:t>
            </a:r>
            <a:endParaRPr lang="en-US" altLang="zh-TW" sz="2400" dirty="0"/>
          </a:p>
          <a:p>
            <a:pPr marL="342900" indent="-342900">
              <a:buAutoNum type="arabicPeriod"/>
            </a:pPr>
            <a:r>
              <a:rPr lang="zh-TW" altLang="en-US" sz="2400" dirty="0"/>
              <a:t>訊息傳送 單向</a:t>
            </a:r>
            <a:r>
              <a:rPr lang="en-US" altLang="zh-TW" sz="2400" dirty="0"/>
              <a:t>/</a:t>
            </a:r>
            <a:r>
              <a:rPr lang="zh-TW" altLang="en-US" sz="2400" dirty="0"/>
              <a:t>雙向</a:t>
            </a:r>
            <a:endParaRPr lang="en-US" altLang="zh-TW" sz="2400" dirty="0"/>
          </a:p>
          <a:p>
            <a:pPr marL="800100" lvl="1" indent="-342900">
              <a:buAutoNum type="alphaLcPeriod"/>
            </a:pPr>
            <a:r>
              <a:rPr lang="zh-TW" altLang="en-US" sz="2400" dirty="0"/>
              <a:t>發送</a:t>
            </a:r>
            <a:endParaRPr lang="en-US" altLang="zh-TW" sz="2400" dirty="0"/>
          </a:p>
          <a:p>
            <a:pPr marL="800100" lvl="1" indent="-342900">
              <a:buAutoNum type="alphaLcPeriod"/>
            </a:pPr>
            <a:r>
              <a:rPr lang="zh-TW" altLang="en-US" sz="2400" dirty="0"/>
              <a:t>接收</a:t>
            </a:r>
            <a:endParaRPr lang="en-US" altLang="zh-TW" sz="2400" dirty="0"/>
          </a:p>
          <a:p>
            <a:pPr marL="342900" indent="-342900">
              <a:buAutoNum type="arabicPeriod"/>
            </a:pPr>
            <a:r>
              <a:rPr lang="zh-TW" altLang="en-US" sz="2400" dirty="0"/>
              <a:t>訊息處理及判斷</a:t>
            </a:r>
            <a:endParaRPr lang="en-US" altLang="zh-TW" sz="2400" dirty="0"/>
          </a:p>
          <a:p>
            <a:pPr marL="800100" lvl="1" indent="-342900">
              <a:buAutoNum type="alphaLcPeriod"/>
            </a:pPr>
            <a:r>
              <a:rPr lang="zh-TW" altLang="en-US" sz="2400" dirty="0"/>
              <a:t>空訊息</a:t>
            </a:r>
            <a:r>
              <a:rPr lang="en-US" altLang="zh-TW" sz="2400" dirty="0"/>
              <a:t>/</a:t>
            </a:r>
            <a:r>
              <a:rPr lang="zh-TW" altLang="en-US" sz="2400" dirty="0"/>
              <a:t>無效訊息</a:t>
            </a:r>
            <a:endParaRPr lang="en-US" altLang="zh-TW" sz="2400" dirty="0"/>
          </a:p>
          <a:p>
            <a:pPr marL="800100" lvl="1" indent="-342900">
              <a:buAutoNum type="alphaLcPeriod"/>
            </a:pPr>
            <a:r>
              <a:rPr lang="zh-TW" altLang="en-US" sz="2400" dirty="0"/>
              <a:t>正確資料</a:t>
            </a:r>
            <a:endParaRPr lang="en-US" altLang="zh-TW" sz="2400" dirty="0"/>
          </a:p>
          <a:p>
            <a:pPr marL="342900" indent="-342900">
              <a:buAutoNum type="arabicPeriod"/>
            </a:pPr>
            <a:endParaRPr lang="zh-TW" altLang="en-US" sz="2400" dirty="0"/>
          </a:p>
        </p:txBody>
      </p:sp>
      <p:sp>
        <p:nvSpPr>
          <p:cNvPr id="7" name="箭號: 左-右雙向 6">
            <a:extLst>
              <a:ext uri="{FF2B5EF4-FFF2-40B4-BE49-F238E27FC236}">
                <a16:creationId xmlns:a16="http://schemas.microsoft.com/office/drawing/2014/main" id="{CC618907-E231-B867-9C72-88ACB91849BD}"/>
              </a:ext>
            </a:extLst>
          </p:cNvPr>
          <p:cNvSpPr/>
          <p:nvPr/>
        </p:nvSpPr>
        <p:spPr>
          <a:xfrm>
            <a:off x="5354825" y="2163891"/>
            <a:ext cx="1482350" cy="176065"/>
          </a:xfrm>
          <a:prstGeom prst="leftRightArrow">
            <a:avLst/>
          </a:prstGeom>
          <a:solidFill>
            <a:srgbClr val="0000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959192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A21E097-D2AB-B207-31F1-5027E5F79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4966" y="365125"/>
            <a:ext cx="9598834" cy="1325563"/>
          </a:xfrm>
        </p:spPr>
        <p:txBody>
          <a:bodyPr/>
          <a:lstStyle/>
          <a:p>
            <a:r>
              <a:rPr lang="zh-TW" altLang="en-US" sz="4400" dirty="0"/>
              <a:t>一對一藍芽控制模式</a:t>
            </a:r>
            <a:endParaRPr lang="zh-TW" altLang="en-US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AC554DF1-15AF-8E1C-8AAB-B3FFDA4C40D9}"/>
              </a:ext>
            </a:extLst>
          </p:cNvPr>
          <p:cNvSpPr txBox="1"/>
          <p:nvPr/>
        </p:nvSpPr>
        <p:spPr>
          <a:xfrm>
            <a:off x="1800402" y="1690688"/>
            <a:ext cx="19094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800" dirty="0"/>
              <a:t>學習步驟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155ACA83-9C33-DCCE-9FE7-6C8A343291BB}"/>
              </a:ext>
            </a:extLst>
          </p:cNvPr>
          <p:cNvSpPr txBox="1"/>
          <p:nvPr/>
        </p:nvSpPr>
        <p:spPr>
          <a:xfrm>
            <a:off x="2118455" y="2152353"/>
            <a:ext cx="31181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/>
              <a:t>(a) </a:t>
            </a:r>
            <a:r>
              <a:rPr lang="zh-TW" altLang="en-US" sz="2400" dirty="0"/>
              <a:t>認識藍牙程式積木</a:t>
            </a:r>
            <a:r>
              <a:rPr lang="en-US" altLang="zh-TW" sz="2400" dirty="0"/>
              <a:t> </a:t>
            </a:r>
            <a:endParaRPr lang="zh-TW" altLang="en-US" sz="2400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9441D29C-69D3-1B67-969D-0044CD36A8DF}"/>
              </a:ext>
            </a:extLst>
          </p:cNvPr>
          <p:cNvSpPr txBox="1"/>
          <p:nvPr/>
        </p:nvSpPr>
        <p:spPr>
          <a:xfrm>
            <a:off x="2118455" y="6067142"/>
            <a:ext cx="57310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/>
              <a:t>(b) </a:t>
            </a:r>
            <a:r>
              <a:rPr lang="zh-TW" altLang="en-US" sz="2400" dirty="0"/>
              <a:t>決定扮演藍牙的角色為</a:t>
            </a:r>
            <a:r>
              <a:rPr lang="en-US" altLang="zh-TW" sz="2400" dirty="0"/>
              <a:t>”</a:t>
            </a:r>
            <a:r>
              <a:rPr lang="zh-TW" altLang="en-US" sz="2400" dirty="0"/>
              <a:t>主機</a:t>
            </a:r>
            <a:r>
              <a:rPr lang="en-US" altLang="zh-TW" sz="2400" dirty="0"/>
              <a:t>”</a:t>
            </a:r>
            <a:r>
              <a:rPr lang="zh-TW" altLang="en-US" sz="2400" dirty="0"/>
              <a:t>或</a:t>
            </a:r>
            <a:r>
              <a:rPr lang="en-US" altLang="zh-TW" sz="2400" dirty="0"/>
              <a:t>”</a:t>
            </a:r>
            <a:r>
              <a:rPr lang="zh-TW" altLang="en-US" sz="2400" dirty="0"/>
              <a:t>裝置</a:t>
            </a:r>
            <a:r>
              <a:rPr lang="en-US" altLang="zh-TW" sz="2400" dirty="0"/>
              <a:t>”</a:t>
            </a:r>
            <a:endParaRPr lang="zh-TW" altLang="en-US" sz="2400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4D681073-8AE2-5C07-5C78-AB89E32F63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4893" y="3262337"/>
            <a:ext cx="2867046" cy="609604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D01904ED-F927-CEED-D2AF-7A5A0EB4FA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4893" y="2656580"/>
            <a:ext cx="2815791" cy="529465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6EB9074D-DFCB-F1CA-76DB-A73C9A3570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4893" y="3948233"/>
            <a:ext cx="3257574" cy="600079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BA100374-6B84-C575-C493-22B380C5E0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34893" y="4624604"/>
            <a:ext cx="1902043" cy="448253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5FA1EB76-4D11-1FDF-137C-6B14FD1FDC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34893" y="5143812"/>
            <a:ext cx="2181241" cy="609604"/>
          </a:xfrm>
          <a:prstGeom prst="rect">
            <a:avLst/>
          </a:prstGeom>
        </p:spPr>
      </p:pic>
      <p:sp>
        <p:nvSpPr>
          <p:cNvPr id="16" name="箭號: 向右 15">
            <a:extLst>
              <a:ext uri="{FF2B5EF4-FFF2-40B4-BE49-F238E27FC236}">
                <a16:creationId xmlns:a16="http://schemas.microsoft.com/office/drawing/2014/main" id="{9F5D1D39-C008-8EC9-8B33-5EA4CD90BFA4}"/>
              </a:ext>
            </a:extLst>
          </p:cNvPr>
          <p:cNvSpPr/>
          <p:nvPr/>
        </p:nvSpPr>
        <p:spPr>
          <a:xfrm>
            <a:off x="5804452" y="2754559"/>
            <a:ext cx="823528" cy="232860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8" name="圖片 17">
            <a:extLst>
              <a:ext uri="{FF2B5EF4-FFF2-40B4-BE49-F238E27FC236}">
                <a16:creationId xmlns:a16="http://schemas.microsoft.com/office/drawing/2014/main" id="{62959C9F-8FC0-BD73-B255-CD72EE0DCC8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41318" y="2535249"/>
            <a:ext cx="1862248" cy="616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970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891518" y="365125"/>
            <a:ext cx="9462282" cy="1325563"/>
          </a:xfrm>
        </p:spPr>
        <p:txBody>
          <a:bodyPr>
            <a:norm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zh-TW" altLang="en-US" sz="3600" dirty="0"/>
              <a:t>一對一藍牙連線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42" b="5946"/>
          <a:stretch/>
        </p:blipFill>
        <p:spPr>
          <a:xfrm>
            <a:off x="1872664" y="1702214"/>
            <a:ext cx="5785147" cy="4277360"/>
          </a:xfrm>
          <a:prstGeom prst="rect">
            <a:avLst/>
          </a:prstGeom>
        </p:spPr>
      </p:pic>
      <p:cxnSp>
        <p:nvCxnSpPr>
          <p:cNvPr id="5" name="直線接點 4"/>
          <p:cNvCxnSpPr/>
          <p:nvPr/>
        </p:nvCxnSpPr>
        <p:spPr>
          <a:xfrm>
            <a:off x="6361626" y="1960980"/>
            <a:ext cx="1941922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" name="直線接點 5"/>
          <p:cNvCxnSpPr/>
          <p:nvPr/>
        </p:nvCxnSpPr>
        <p:spPr>
          <a:xfrm>
            <a:off x="7049783" y="3459842"/>
            <a:ext cx="1253765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3911600" y="3177038"/>
            <a:ext cx="3138183" cy="597816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3911600" y="1742854"/>
            <a:ext cx="2450026" cy="406400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8303548" y="1742854"/>
            <a:ext cx="3297902" cy="460596"/>
          </a:xfrm>
          <a:prstGeom prst="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r>
              <a:rPr lang="zh-TW" altLang="en-US" sz="1800" dirty="0">
                <a:solidFill>
                  <a:srgbClr val="0000FF"/>
                </a:solidFill>
              </a:rPr>
              <a:t>主機就設主機，從機設裝置</a:t>
            </a:r>
          </a:p>
        </p:txBody>
      </p:sp>
      <p:sp>
        <p:nvSpPr>
          <p:cNvPr id="13" name="矩形 12"/>
          <p:cNvSpPr/>
          <p:nvPr/>
        </p:nvSpPr>
        <p:spPr>
          <a:xfrm>
            <a:off x="8303548" y="3177038"/>
            <a:ext cx="3827870" cy="480562"/>
          </a:xfrm>
          <a:prstGeom prst="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r>
              <a:rPr lang="zh-TW" altLang="en-US" sz="1800" dirty="0">
                <a:solidFill>
                  <a:srgbClr val="0000FF"/>
                </a:solidFill>
              </a:rPr>
              <a:t>主機才需要，裝置名稱為從機的</a:t>
            </a:r>
          </a:p>
        </p:txBody>
      </p:sp>
      <p:cxnSp>
        <p:nvCxnSpPr>
          <p:cNvPr id="4" name="直線接點 3">
            <a:extLst>
              <a:ext uri="{FF2B5EF4-FFF2-40B4-BE49-F238E27FC236}">
                <a16:creationId xmlns:a16="http://schemas.microsoft.com/office/drawing/2014/main" id="{502BDC6D-52BB-8182-5EE0-681D66DEA99C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7417431" y="2665680"/>
            <a:ext cx="886116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4" name="矩形 13">
            <a:extLst>
              <a:ext uri="{FF2B5EF4-FFF2-40B4-BE49-F238E27FC236}">
                <a16:creationId xmlns:a16="http://schemas.microsoft.com/office/drawing/2014/main" id="{D2DFD49F-C7DD-66BA-2885-E8A492D3389B}"/>
              </a:ext>
            </a:extLst>
          </p:cNvPr>
          <p:cNvSpPr/>
          <p:nvPr/>
        </p:nvSpPr>
        <p:spPr>
          <a:xfrm>
            <a:off x="8303547" y="2425399"/>
            <a:ext cx="3827871" cy="480562"/>
          </a:xfrm>
          <a:prstGeom prst="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r>
              <a:rPr lang="zh-TW" altLang="en-US" sz="1800" dirty="0">
                <a:solidFill>
                  <a:srgbClr val="0000FF"/>
                </a:solidFill>
              </a:rPr>
              <a:t>主機才需要，裝置</a:t>
            </a:r>
            <a:r>
              <a:rPr lang="en-US" altLang="zh-TW" dirty="0">
                <a:solidFill>
                  <a:srgbClr val="0000FF"/>
                </a:solidFill>
              </a:rPr>
              <a:t>Mac</a:t>
            </a:r>
            <a:r>
              <a:rPr lang="zh-TW" altLang="en-US" dirty="0">
                <a:solidFill>
                  <a:srgbClr val="0000FF"/>
                </a:solidFill>
              </a:rPr>
              <a:t>號碼</a:t>
            </a:r>
            <a:r>
              <a:rPr lang="zh-TW" altLang="en-US" sz="1800" dirty="0">
                <a:solidFill>
                  <a:srgbClr val="0000FF"/>
                </a:solidFill>
              </a:rPr>
              <a:t>為從機的</a:t>
            </a:r>
          </a:p>
        </p:txBody>
      </p:sp>
    </p:spTree>
    <p:extLst>
      <p:ext uri="{BB962C8B-B14F-4D97-AF65-F5344CB8AC3E}">
        <p14:creationId xmlns:p14="http://schemas.microsoft.com/office/powerpoint/2010/main" val="24986045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B0FC43C-B275-5C35-286F-CCA2FF4C52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5452" y="365125"/>
            <a:ext cx="9678347" cy="1325563"/>
          </a:xfrm>
        </p:spPr>
        <p:txBody>
          <a:bodyPr/>
          <a:lstStyle/>
          <a:p>
            <a:r>
              <a:rPr lang="zh-TW" altLang="en-US" sz="4400" dirty="0"/>
              <a:t>一對一藍牙連線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E8A76012-4870-3CCC-1442-E19598676D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881" y="2587768"/>
            <a:ext cx="3729595" cy="3048107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CF6382BA-971B-D6F8-2225-E9FA8599CC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0979" y="2587769"/>
            <a:ext cx="5136210" cy="2015763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BE7EC5D2-C29F-4B95-F709-4AFB0F4C3A05}"/>
              </a:ext>
            </a:extLst>
          </p:cNvPr>
          <p:cNvSpPr txBox="1"/>
          <p:nvPr/>
        </p:nvSpPr>
        <p:spPr>
          <a:xfrm>
            <a:off x="2256956" y="2002993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主機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4BD89200-8DB2-D24E-22BC-58FBE76FB0B5}"/>
              </a:ext>
            </a:extLst>
          </p:cNvPr>
          <p:cNvSpPr txBox="1"/>
          <p:nvPr/>
        </p:nvSpPr>
        <p:spPr>
          <a:xfrm>
            <a:off x="7306498" y="2002993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裝置</a:t>
            </a:r>
          </a:p>
        </p:txBody>
      </p:sp>
    </p:spTree>
    <p:extLst>
      <p:ext uri="{BB962C8B-B14F-4D97-AF65-F5344CB8AC3E}">
        <p14:creationId xmlns:p14="http://schemas.microsoft.com/office/powerpoint/2010/main" val="36662589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8FE389B-B5A9-D2B3-B52D-C16D1A488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5106" y="365125"/>
            <a:ext cx="9518694" cy="1325563"/>
          </a:xfrm>
        </p:spPr>
        <p:txBody>
          <a:bodyPr/>
          <a:lstStyle/>
          <a:p>
            <a:r>
              <a:rPr lang="zh-TW" altLang="en-US" sz="4400" dirty="0"/>
              <a:t>一對一</a:t>
            </a:r>
            <a:r>
              <a:rPr lang="zh-TW" altLang="en-US" dirty="0"/>
              <a:t>藍牙</a:t>
            </a:r>
            <a:r>
              <a:rPr lang="zh-TW" altLang="en-US" sz="4400" dirty="0"/>
              <a:t>連線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1D38875C-E749-8432-5ACF-F60BB2538E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564" y="2633919"/>
            <a:ext cx="4497542" cy="334028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2B6A275B-86A0-6A96-EAF8-31A6990BEC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5627" y="2633919"/>
            <a:ext cx="6256373" cy="2477634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04CA7E7A-67A1-E4BB-C385-DEADDDF4EC80}"/>
              </a:ext>
            </a:extLst>
          </p:cNvPr>
          <p:cNvSpPr txBox="1"/>
          <p:nvPr/>
        </p:nvSpPr>
        <p:spPr>
          <a:xfrm>
            <a:off x="1777684" y="2049144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主機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7AC4A000-B39F-CCC1-FD7D-223228BB377B}"/>
              </a:ext>
            </a:extLst>
          </p:cNvPr>
          <p:cNvSpPr txBox="1"/>
          <p:nvPr/>
        </p:nvSpPr>
        <p:spPr>
          <a:xfrm>
            <a:off x="7041636" y="2049143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裝置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A6134D2C-4FCB-4BF5-8331-7246192837DB}"/>
              </a:ext>
            </a:extLst>
          </p:cNvPr>
          <p:cNvSpPr txBox="1"/>
          <p:nvPr/>
        </p:nvSpPr>
        <p:spPr>
          <a:xfrm>
            <a:off x="3083734" y="6147759"/>
            <a:ext cx="64187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*比較用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Mac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號碼或裝置名稱來搜尋連線的差異</a:t>
            </a:r>
          </a:p>
        </p:txBody>
      </p:sp>
    </p:spTree>
    <p:extLst>
      <p:ext uri="{BB962C8B-B14F-4D97-AF65-F5344CB8AC3E}">
        <p14:creationId xmlns:p14="http://schemas.microsoft.com/office/powerpoint/2010/main" val="12243059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43EE5D6-D35A-B5EE-BA67-A8186038F5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0888" y="365125"/>
            <a:ext cx="9632911" cy="1325563"/>
          </a:xfrm>
        </p:spPr>
        <p:txBody>
          <a:bodyPr/>
          <a:lstStyle/>
          <a:p>
            <a:r>
              <a:rPr lang="zh-TW" altLang="en-US" sz="4400" dirty="0"/>
              <a:t>一對一</a:t>
            </a:r>
            <a:r>
              <a:rPr lang="zh-TW" altLang="en-US" dirty="0"/>
              <a:t>藍牙</a:t>
            </a:r>
            <a:r>
              <a:rPr lang="zh-TW" altLang="en-US" sz="4400" dirty="0"/>
              <a:t>連線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5381636D-B4CD-9151-075E-A88D6AC219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2615" y="2208910"/>
            <a:ext cx="4046397" cy="322504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12F35DC2-0601-CB36-902B-6F7F45852C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2422" y="2208910"/>
            <a:ext cx="5339180" cy="2085617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54F5A81E-B432-D7E8-63B0-E1247747A1A2}"/>
              </a:ext>
            </a:extLst>
          </p:cNvPr>
          <p:cNvSpPr txBox="1"/>
          <p:nvPr/>
        </p:nvSpPr>
        <p:spPr>
          <a:xfrm>
            <a:off x="2256956" y="1624135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主機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C548D51A-0195-0739-C5C1-AC5884789EF3}"/>
              </a:ext>
            </a:extLst>
          </p:cNvPr>
          <p:cNvSpPr txBox="1"/>
          <p:nvPr/>
        </p:nvSpPr>
        <p:spPr>
          <a:xfrm>
            <a:off x="7268660" y="1629321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裝置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A49FE6F3-12DB-DFA9-C455-AA6C2127FD1A}"/>
              </a:ext>
            </a:extLst>
          </p:cNvPr>
          <p:cNvSpPr txBox="1"/>
          <p:nvPr/>
        </p:nvSpPr>
        <p:spPr>
          <a:xfrm>
            <a:off x="4395855" y="5908029"/>
            <a:ext cx="34002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*藍牙傳輸是用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”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字串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”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7236577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群組 2"/>
          <p:cNvGrpSpPr/>
          <p:nvPr/>
        </p:nvGrpSpPr>
        <p:grpSpPr>
          <a:xfrm>
            <a:off x="2244514" y="446327"/>
            <a:ext cx="8227542" cy="1460274"/>
            <a:chOff x="2244514" y="446327"/>
            <a:chExt cx="8227542" cy="1460274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73F00981-4EF6-4BDD-8B18-573A6B07487E}"/>
                </a:ext>
              </a:extLst>
            </p:cNvPr>
            <p:cNvSpPr/>
            <p:nvPr/>
          </p:nvSpPr>
          <p:spPr>
            <a:xfrm>
              <a:off x="3635828" y="714799"/>
              <a:ext cx="6836228" cy="92333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TW" sz="5400" b="1" dirty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chemeClr val="accent5"/>
                  </a:solidFill>
                  <a:effectLst>
                    <a:outerShdw blurRad="12700" dist="38100" dir="2700000" algn="tl" rotWithShape="0">
                      <a:schemeClr val="accent5">
                        <a:lumMod val="60000"/>
                        <a:lumOff val="40000"/>
                      </a:schemeClr>
                    </a:outerShdw>
                  </a:effectLst>
                </a:rPr>
                <a:t>AI</a:t>
              </a:r>
              <a:r>
                <a:rPr lang="zh-TW" altLang="en-US" sz="5400" b="1" dirty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chemeClr val="accent5"/>
                  </a:solidFill>
                  <a:effectLst>
                    <a:outerShdw blurRad="12700" dist="38100" dir="2700000" algn="tl" rotWithShape="0">
                      <a:schemeClr val="accent5">
                        <a:lumMod val="60000"/>
                        <a:lumOff val="40000"/>
                      </a:schemeClr>
                    </a:outerShdw>
                  </a:effectLst>
                </a:rPr>
                <a:t> </a:t>
              </a:r>
              <a:r>
                <a:rPr lang="en-US" altLang="zh-TW" sz="5400" b="1" dirty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chemeClr val="accent5"/>
                  </a:solidFill>
                  <a:effectLst>
                    <a:outerShdw blurRad="12700" dist="38100" dir="2700000" algn="tl" rotWithShape="0">
                      <a:schemeClr val="accent5">
                        <a:lumMod val="60000"/>
                        <a:lumOff val="40000"/>
                      </a:schemeClr>
                    </a:outerShdw>
                  </a:effectLst>
                </a:rPr>
                <a:t>Education </a:t>
              </a:r>
              <a:r>
                <a:rPr lang="zh-TW" altLang="en-US" sz="5400" b="1" dirty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chemeClr val="accent5"/>
                  </a:solidFill>
                  <a:effectLst>
                    <a:outerShdw blurRad="12700" dist="38100" dir="2700000" algn="tl" rotWithShape="0">
                      <a:schemeClr val="accent5">
                        <a:lumMod val="60000"/>
                        <a:lumOff val="40000"/>
                      </a:schemeClr>
                    </a:outerShdw>
                  </a:effectLst>
                </a:rPr>
                <a:t>課程主題</a:t>
              </a:r>
              <a:endParaRPr lang="en-US" altLang="zh-TW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endParaRPr>
            </a:p>
          </p:txBody>
        </p:sp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76119356-A80A-404C-93F9-66D835F856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4514" y="446327"/>
              <a:ext cx="1460274" cy="1460274"/>
            </a:xfrm>
            <a:prstGeom prst="rect">
              <a:avLst/>
            </a:prstGeom>
          </p:spPr>
        </p:pic>
      </p:grpSp>
      <p:grpSp>
        <p:nvGrpSpPr>
          <p:cNvPr id="6" name="群組 5"/>
          <p:cNvGrpSpPr/>
          <p:nvPr/>
        </p:nvGrpSpPr>
        <p:grpSpPr>
          <a:xfrm>
            <a:off x="1722467" y="2409734"/>
            <a:ext cx="9405257" cy="3559137"/>
            <a:chOff x="1807028" y="2967335"/>
            <a:chExt cx="9405257" cy="3559137"/>
          </a:xfrm>
        </p:grpSpPr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AB851811-801D-44B4-83B4-4EBFDD50434D}"/>
                </a:ext>
              </a:extLst>
            </p:cNvPr>
            <p:cNvSpPr txBox="1"/>
            <p:nvPr/>
          </p:nvSpPr>
          <p:spPr>
            <a:xfrm>
              <a:off x="3464509" y="5356921"/>
              <a:ext cx="5262980" cy="11695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16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王漢宗中古印簡" panose="02000000000000000000" pitchFamily="2" charset="-120"/>
                  <a:sym typeface="Symbol" panose="05050102010706020507" pitchFamily="18" charset="2"/>
                </a:rPr>
                <a:t>Copyright </a:t>
              </a:r>
              <a:r>
                <a:rPr lang="zh-TW" altLang="zh-TW" sz="16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王漢宗中古印簡" panose="02000000000000000000" pitchFamily="2" charset="-120"/>
                  <a:sym typeface="Symbol" panose="05050102010706020507" pitchFamily="18" charset="2"/>
                </a:rPr>
                <a:t></a:t>
              </a:r>
              <a:r>
                <a:rPr lang="en-US" altLang="zh-TW" sz="16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王漢宗中古印簡" panose="02000000000000000000" pitchFamily="2" charset="-120"/>
                  <a:sym typeface="Symbol" panose="05050102010706020507" pitchFamily="18" charset="2"/>
                </a:rPr>
                <a:t> 2022 Richlink Technology Co., Ltd.</a:t>
              </a:r>
            </a:p>
            <a:p>
              <a:pPr algn="ctr"/>
              <a:r>
                <a:rPr lang="en-US" altLang="zh-TW" sz="1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王漢宗中古印簡" panose="02000000000000000000" pitchFamily="2" charset="-120"/>
                  <a:sym typeface="Symbol" panose="05050102010706020507" pitchFamily="18" charset="2"/>
                </a:rPr>
                <a:t> All right reserved</a:t>
              </a:r>
            </a:p>
            <a:p>
              <a:pPr lvl="0" algn="ctr"/>
              <a:r>
                <a:rPr lang="zh-TW" altLang="en-US" sz="1800" dirty="0"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  <a:sym typeface="Symbol" panose="05050102010706020507" pitchFamily="18" charset="2"/>
                </a:rPr>
                <a:t>著作權保障，請勿翻印</a:t>
              </a:r>
              <a:r>
                <a:rPr lang="en-US" altLang="zh-TW" sz="1800" dirty="0"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  <a:sym typeface="Symbol" panose="05050102010706020507" pitchFamily="18" charset="2"/>
                </a:rPr>
                <a:t>。</a:t>
              </a:r>
              <a:r>
                <a:rPr lang="zh-TW" altLang="en-US" sz="1800" dirty="0"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  <a:sym typeface="Symbol" panose="05050102010706020507" pitchFamily="18" charset="2"/>
                </a:rPr>
                <a:t>汯鉅科技</a:t>
              </a:r>
              <a:r>
                <a:rPr lang="zh-TW" altLang="en-US" dirty="0"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  <a:sym typeface="Symbol" panose="05050102010706020507" pitchFamily="18" charset="2"/>
                </a:rPr>
                <a:t>股份</a:t>
              </a:r>
              <a:r>
                <a:rPr lang="zh-TW" altLang="en-US" sz="1800" dirty="0"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  <a:sym typeface="Symbol" panose="05050102010706020507" pitchFamily="18" charset="2"/>
                </a:rPr>
                <a:t>有限公司</a:t>
              </a:r>
              <a:endParaRPr lang="zh-HK" alt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王漢宗中古印簡" panose="02000000000000000000" pitchFamily="2" charset="-120"/>
              </a:endParaRPr>
            </a:p>
            <a:p>
              <a:endParaRPr lang="zh-TW" altLang="en-US" dirty="0"/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AAF8CAC0-B702-4654-A89B-E5F4F2C86ACA}"/>
                </a:ext>
              </a:extLst>
            </p:cNvPr>
            <p:cNvSpPr txBox="1"/>
            <p:nvPr/>
          </p:nvSpPr>
          <p:spPr>
            <a:xfrm>
              <a:off x="1807028" y="2967335"/>
              <a:ext cx="9405257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TW" altLang="zh-TW" sz="5400" kern="1200" dirty="0"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無線的世界</a:t>
              </a:r>
              <a:r>
                <a:rPr lang="en-US" altLang="zh-TW" sz="5400" kern="1200" dirty="0"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-</a:t>
              </a:r>
              <a:r>
                <a:rPr lang="zh-TW" altLang="en-US" sz="5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藍牙應用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757049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8FE389B-B5A9-D2B3-B52D-C16D1A488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5106" y="365125"/>
            <a:ext cx="9518694" cy="1325563"/>
          </a:xfrm>
        </p:spPr>
        <p:txBody>
          <a:bodyPr/>
          <a:lstStyle/>
          <a:p>
            <a:r>
              <a:rPr lang="zh-TW" altLang="en-US" sz="4400" dirty="0"/>
              <a:t>一對一藍牙連線</a:t>
            </a:r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91D41DF1-3329-789D-C6D6-C4E8B960DE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885" y="2616099"/>
            <a:ext cx="5002088" cy="4025003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E8485B30-53D9-0508-B01E-0F60F9CE47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5627" y="2616099"/>
            <a:ext cx="6256373" cy="2477634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5FF2876F-7D60-F613-5DBE-C124F1DD53D7}"/>
              </a:ext>
            </a:extLst>
          </p:cNvPr>
          <p:cNvSpPr txBox="1"/>
          <p:nvPr/>
        </p:nvSpPr>
        <p:spPr>
          <a:xfrm>
            <a:off x="1777684" y="2049144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主機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C47DCCC7-1401-33CA-3BEF-CBB31114FA20}"/>
              </a:ext>
            </a:extLst>
          </p:cNvPr>
          <p:cNvSpPr txBox="1"/>
          <p:nvPr/>
        </p:nvSpPr>
        <p:spPr>
          <a:xfrm>
            <a:off x="7041636" y="2049143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裝置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DF4453F6-3A1B-F7AA-365C-2654D624CE68}"/>
              </a:ext>
            </a:extLst>
          </p:cNvPr>
          <p:cNvSpPr txBox="1"/>
          <p:nvPr/>
        </p:nvSpPr>
        <p:spPr>
          <a:xfrm>
            <a:off x="4646749" y="6179437"/>
            <a:ext cx="34002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*藍牙傳輸是用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”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字串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”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0589235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9F4BFC8-7817-4A08-DED8-5323B50BFC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2004" y="365125"/>
            <a:ext cx="9581795" cy="1325563"/>
          </a:xfrm>
        </p:spPr>
        <p:txBody>
          <a:bodyPr/>
          <a:lstStyle/>
          <a:p>
            <a:r>
              <a:rPr lang="zh-TW" altLang="en-US" sz="4400" dirty="0"/>
              <a:t>一對一藍牙連線</a:t>
            </a:r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00735D6-C8F4-68FA-9D53-BE6394A1D8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2552" y="2307069"/>
            <a:ext cx="4062125" cy="3201197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6AE7559E-2339-A0C9-927F-C6E00C326A2F}"/>
              </a:ext>
            </a:extLst>
          </p:cNvPr>
          <p:cNvSpPr txBox="1"/>
          <p:nvPr/>
        </p:nvSpPr>
        <p:spPr>
          <a:xfrm>
            <a:off x="2162363" y="1722294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主機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DD15ED4D-B95A-B445-960D-0315CC87418C}"/>
              </a:ext>
            </a:extLst>
          </p:cNvPr>
          <p:cNvSpPr txBox="1"/>
          <p:nvPr/>
        </p:nvSpPr>
        <p:spPr>
          <a:xfrm>
            <a:off x="7249740" y="1722293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裝置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0BC1F08F-C5A6-B07D-6C79-4FF19316F9DC}"/>
              </a:ext>
            </a:extLst>
          </p:cNvPr>
          <p:cNvSpPr txBox="1"/>
          <p:nvPr/>
        </p:nvSpPr>
        <p:spPr>
          <a:xfrm>
            <a:off x="4547077" y="5977638"/>
            <a:ext cx="37080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*如何將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”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字串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”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轉成數字</a:t>
            </a: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B6C6594C-DEB7-C547-26BC-1067EB7642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4783" y="2307068"/>
            <a:ext cx="4808005" cy="3480182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F1A84DEE-BB94-64E5-4156-D5AD892F9251}"/>
              </a:ext>
            </a:extLst>
          </p:cNvPr>
          <p:cNvSpPr txBox="1"/>
          <p:nvPr/>
        </p:nvSpPr>
        <p:spPr>
          <a:xfrm>
            <a:off x="11191358" y="343936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solidFill>
                  <a:srgbClr val="FF0000"/>
                </a:solidFill>
              </a:rPr>
              <a:t>空</a:t>
            </a:r>
          </a:p>
        </p:txBody>
      </p: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5251B8A7-2E5C-E6FE-526F-5D7DC3E500DF}"/>
              </a:ext>
            </a:extLst>
          </p:cNvPr>
          <p:cNvCxnSpPr/>
          <p:nvPr/>
        </p:nvCxnSpPr>
        <p:spPr>
          <a:xfrm flipH="1">
            <a:off x="10450158" y="3649497"/>
            <a:ext cx="698579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21305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584896" y="88697"/>
            <a:ext cx="10421573" cy="1995672"/>
          </a:xfrm>
        </p:spPr>
        <p:txBody>
          <a:bodyPr>
            <a:normAutofit fontScale="90000"/>
          </a:bodyPr>
          <a:lstStyle/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3600" dirty="0"/>
              <a:t> 一對一連線範例</a:t>
            </a:r>
            <a:r>
              <a:rPr lang="en-US" altLang="zh-TW" sz="3600" dirty="0"/>
              <a:t>--</a:t>
            </a:r>
            <a:r>
              <a:rPr lang="zh-TW" altLang="en-US" sz="3600" dirty="0"/>
              <a:t>主機 </a:t>
            </a:r>
            <a:r>
              <a:rPr lang="en-US" altLang="zh-TW" sz="3600" dirty="0"/>
              <a:t>EPY#1</a:t>
            </a:r>
            <a:br>
              <a:rPr lang="en-US" altLang="zh-TW" sz="3600" dirty="0"/>
            </a:br>
            <a:r>
              <a:rPr lang="zh-TW" altLang="en-US" sz="2400" dirty="0"/>
              <a:t>互相問好</a:t>
            </a:r>
            <a:br>
              <a:rPr lang="en-US" altLang="zh-TW" sz="2400" dirty="0"/>
            </a:br>
            <a:r>
              <a:rPr lang="zh-TW" altLang="en-US" sz="2400" dirty="0"/>
              <a:t>    </a:t>
            </a:r>
            <a:r>
              <a:rPr lang="en-US" altLang="zh-TW" sz="2400" dirty="0"/>
              <a:t>	</a:t>
            </a:r>
            <a:r>
              <a:rPr lang="zh-TW" altLang="en-US" sz="2400" dirty="0"/>
              <a:t>主機向從機傳送</a:t>
            </a:r>
            <a:r>
              <a:rPr lang="en-US" altLang="zh-TW" sz="2400" dirty="0"/>
              <a:t>Hi</a:t>
            </a:r>
            <a:r>
              <a:rPr lang="zh-TW" altLang="en-US" sz="2400" dirty="0"/>
              <a:t>，從機回傳</a:t>
            </a:r>
            <a:r>
              <a:rPr lang="en-US" altLang="zh-TW" sz="2400" dirty="0"/>
              <a:t>Start</a:t>
            </a:r>
            <a:br>
              <a:rPr lang="en-US" altLang="zh-TW" sz="3600" dirty="0"/>
            </a:br>
            <a:endParaRPr lang="zh-TW" altLang="en-US" sz="3600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8F9B4349-2EE0-01D7-E482-2CA38A589196}"/>
              </a:ext>
            </a:extLst>
          </p:cNvPr>
          <p:cNvSpPr/>
          <p:nvPr/>
        </p:nvSpPr>
        <p:spPr>
          <a:xfrm>
            <a:off x="7093106" y="5597694"/>
            <a:ext cx="3974976" cy="4299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dirty="0">
                <a:solidFill>
                  <a:srgbClr val="FF0000"/>
                </a:solidFill>
              </a:rPr>
              <a:t>藍芽藍芽傳送的資料都是文字型態喔</a:t>
            </a:r>
            <a:r>
              <a:rPr lang="en-US" altLang="zh-TW" dirty="0">
                <a:solidFill>
                  <a:srgbClr val="FF0000"/>
                </a:solidFill>
              </a:rPr>
              <a:t>!</a:t>
            </a:r>
            <a:endParaRPr lang="zh-TW" altLang="en-US" dirty="0">
              <a:solidFill>
                <a:srgbClr val="FF0000"/>
              </a:solidFill>
            </a:endParaRPr>
          </a:p>
        </p:txBody>
      </p:sp>
      <p:cxnSp>
        <p:nvCxnSpPr>
          <p:cNvPr id="25" name="直線接點 24"/>
          <p:cNvCxnSpPr/>
          <p:nvPr/>
        </p:nvCxnSpPr>
        <p:spPr>
          <a:xfrm flipV="1">
            <a:off x="5110481" y="4819511"/>
            <a:ext cx="0" cy="530000"/>
          </a:xfrm>
          <a:prstGeom prst="line">
            <a:avLst/>
          </a:prstGeom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矩形 11">
            <a:extLst>
              <a:ext uri="{FF2B5EF4-FFF2-40B4-BE49-F238E27FC236}">
                <a16:creationId xmlns:a16="http://schemas.microsoft.com/office/drawing/2014/main" id="{B8607F93-8087-1183-BDA9-EC9B4EC45651}"/>
              </a:ext>
            </a:extLst>
          </p:cNvPr>
          <p:cNvSpPr/>
          <p:nvPr/>
        </p:nvSpPr>
        <p:spPr>
          <a:xfrm>
            <a:off x="7110853" y="1635521"/>
            <a:ext cx="3297902" cy="460596"/>
          </a:xfrm>
          <a:prstGeom prst="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r>
              <a:rPr lang="zh-TW" altLang="en-US" sz="1800" dirty="0">
                <a:solidFill>
                  <a:srgbClr val="0000FF"/>
                </a:solidFill>
              </a:rPr>
              <a:t>設定</a:t>
            </a:r>
            <a:r>
              <a:rPr lang="en-US" altLang="zh-TW" sz="1800" dirty="0">
                <a:solidFill>
                  <a:srgbClr val="0000FF"/>
                </a:solidFill>
              </a:rPr>
              <a:t>EPY</a:t>
            </a:r>
            <a:r>
              <a:rPr lang="zh-TW" altLang="en-US" sz="1800" dirty="0">
                <a:solidFill>
                  <a:srgbClr val="0000FF"/>
                </a:solidFill>
              </a:rPr>
              <a:t>藍芽為主機模式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D071FC25-F683-4534-9B34-37EDB03B5759}"/>
              </a:ext>
            </a:extLst>
          </p:cNvPr>
          <p:cNvSpPr/>
          <p:nvPr/>
        </p:nvSpPr>
        <p:spPr>
          <a:xfrm>
            <a:off x="7110853" y="2101077"/>
            <a:ext cx="3297902" cy="460596"/>
          </a:xfrm>
          <a:prstGeom prst="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r>
              <a:rPr lang="zh-TW" altLang="en-US" sz="1800" dirty="0">
                <a:solidFill>
                  <a:srgbClr val="0000FF"/>
                </a:solidFill>
              </a:rPr>
              <a:t>設定連接裝置名稱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A70F25EA-6A6A-A352-AA89-FFFFFFDA5042}"/>
              </a:ext>
            </a:extLst>
          </p:cNvPr>
          <p:cNvSpPr/>
          <p:nvPr/>
        </p:nvSpPr>
        <p:spPr>
          <a:xfrm>
            <a:off x="7110853" y="2762539"/>
            <a:ext cx="3297902" cy="460596"/>
          </a:xfrm>
          <a:prstGeom prst="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r>
              <a:rPr lang="zh-TW" altLang="en-US" dirty="0">
                <a:solidFill>
                  <a:srgbClr val="0000FF"/>
                </a:solidFill>
              </a:rPr>
              <a:t>傳送字串</a:t>
            </a:r>
            <a:r>
              <a:rPr lang="en-US" altLang="zh-TW" dirty="0">
                <a:solidFill>
                  <a:srgbClr val="0000FF"/>
                </a:solidFill>
              </a:rPr>
              <a:t>”Hi”</a:t>
            </a:r>
            <a:r>
              <a:rPr lang="zh-TW" altLang="en-US" dirty="0">
                <a:solidFill>
                  <a:srgbClr val="0000FF"/>
                </a:solidFill>
              </a:rPr>
              <a:t>給裝置</a:t>
            </a:r>
            <a:endParaRPr lang="zh-TW" altLang="en-US" sz="1800" dirty="0">
              <a:solidFill>
                <a:srgbClr val="0000FF"/>
              </a:solidFill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E5C679E8-95A5-F5A1-E942-D4352E84C893}"/>
              </a:ext>
            </a:extLst>
          </p:cNvPr>
          <p:cNvSpPr/>
          <p:nvPr/>
        </p:nvSpPr>
        <p:spPr>
          <a:xfrm>
            <a:off x="7110853" y="3718230"/>
            <a:ext cx="3297902" cy="460596"/>
          </a:xfrm>
          <a:prstGeom prst="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r>
              <a:rPr lang="zh-TW" altLang="en-US" dirty="0">
                <a:solidFill>
                  <a:srgbClr val="0000FF"/>
                </a:solidFill>
              </a:rPr>
              <a:t>接收裝置傳送來的</a:t>
            </a:r>
            <a:r>
              <a:rPr lang="en-US" altLang="zh-TW" dirty="0">
                <a:solidFill>
                  <a:srgbClr val="0000FF"/>
                </a:solidFill>
              </a:rPr>
              <a:t>”Start”</a:t>
            </a:r>
            <a:r>
              <a:rPr lang="zh-TW" altLang="en-US" dirty="0">
                <a:solidFill>
                  <a:srgbClr val="0000FF"/>
                </a:solidFill>
              </a:rPr>
              <a:t>字串</a:t>
            </a:r>
            <a:endParaRPr lang="zh-TW" altLang="en-US" sz="1800" dirty="0">
              <a:solidFill>
                <a:srgbClr val="0000FF"/>
              </a:solidFill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968754F3-278D-3148-329F-7A783D019200}"/>
              </a:ext>
            </a:extLst>
          </p:cNvPr>
          <p:cNvSpPr/>
          <p:nvPr/>
        </p:nvSpPr>
        <p:spPr>
          <a:xfrm>
            <a:off x="7093106" y="4673921"/>
            <a:ext cx="3297902" cy="460596"/>
          </a:xfrm>
          <a:prstGeom prst="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r>
              <a:rPr lang="zh-TW" altLang="en-US" dirty="0">
                <a:solidFill>
                  <a:srgbClr val="0000FF"/>
                </a:solidFill>
              </a:rPr>
              <a:t>中斷迴圈</a:t>
            </a:r>
            <a:r>
              <a:rPr lang="en-US" altLang="zh-TW" dirty="0">
                <a:solidFill>
                  <a:srgbClr val="0000FF"/>
                </a:solidFill>
              </a:rPr>
              <a:t>. </a:t>
            </a:r>
            <a:r>
              <a:rPr lang="zh-TW" altLang="en-US" dirty="0">
                <a:solidFill>
                  <a:srgbClr val="0000FF"/>
                </a:solidFill>
              </a:rPr>
              <a:t>準備開始傳送</a:t>
            </a:r>
            <a:r>
              <a:rPr lang="en-US" altLang="zh-TW" dirty="0">
                <a:solidFill>
                  <a:srgbClr val="0000FF"/>
                </a:solidFill>
              </a:rPr>
              <a:t>1~100</a:t>
            </a:r>
            <a:endParaRPr lang="zh-TW" altLang="en-US" sz="1800" dirty="0">
              <a:solidFill>
                <a:srgbClr val="0000FF"/>
              </a:solidFill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B24D493-047C-0542-37F3-C1904E75BD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8737" y="1635521"/>
            <a:ext cx="4238485" cy="5083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2707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圖片 14">
            <a:extLst>
              <a:ext uri="{FF2B5EF4-FFF2-40B4-BE49-F238E27FC236}">
                <a16:creationId xmlns:a16="http://schemas.microsoft.com/office/drawing/2014/main" id="{4A541CBB-AD61-90FB-A4D9-4D44001EEE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5904" y="1800722"/>
            <a:ext cx="6076925" cy="3924213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838960" y="365125"/>
            <a:ext cx="9514840" cy="864235"/>
          </a:xfrm>
        </p:spPr>
        <p:txBody>
          <a:bodyPr>
            <a:norm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zh-TW" altLang="en-US" sz="3600" dirty="0"/>
              <a:t>一對一連線範例</a:t>
            </a:r>
            <a:r>
              <a:rPr lang="en-US" altLang="zh-TW" sz="3600" dirty="0"/>
              <a:t>--</a:t>
            </a:r>
            <a:r>
              <a:rPr lang="zh-TW" altLang="en-US" sz="3600" dirty="0"/>
              <a:t>從機 </a:t>
            </a:r>
            <a:r>
              <a:rPr lang="en-US" altLang="zh-TW" sz="3600" dirty="0"/>
              <a:t>EPY#2</a:t>
            </a:r>
            <a:endParaRPr lang="zh-TW" altLang="en-US" sz="36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809DB4C7-217A-EBE9-173B-D01A07DCAC22}"/>
              </a:ext>
            </a:extLst>
          </p:cNvPr>
          <p:cNvSpPr/>
          <p:nvPr/>
        </p:nvSpPr>
        <p:spPr>
          <a:xfrm>
            <a:off x="7902829" y="1800722"/>
            <a:ext cx="3297902" cy="460596"/>
          </a:xfrm>
          <a:prstGeom prst="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r>
              <a:rPr lang="zh-TW" altLang="en-US" sz="1800" dirty="0">
                <a:solidFill>
                  <a:srgbClr val="0000FF"/>
                </a:solidFill>
              </a:rPr>
              <a:t>設定</a:t>
            </a:r>
            <a:r>
              <a:rPr lang="en-US" altLang="zh-TW" sz="1800" dirty="0">
                <a:solidFill>
                  <a:srgbClr val="0000FF"/>
                </a:solidFill>
              </a:rPr>
              <a:t>EPY</a:t>
            </a:r>
            <a:r>
              <a:rPr lang="zh-TW" altLang="en-US" sz="1800" dirty="0">
                <a:solidFill>
                  <a:srgbClr val="0000FF"/>
                </a:solidFill>
              </a:rPr>
              <a:t>藍芽為</a:t>
            </a:r>
            <a:r>
              <a:rPr lang="zh-TW" altLang="en-US" dirty="0">
                <a:solidFill>
                  <a:srgbClr val="0000FF"/>
                </a:solidFill>
              </a:rPr>
              <a:t>裝置</a:t>
            </a:r>
            <a:r>
              <a:rPr lang="zh-TW" altLang="en-US" sz="1800" dirty="0">
                <a:solidFill>
                  <a:srgbClr val="0000FF"/>
                </a:solidFill>
              </a:rPr>
              <a:t>模式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8721D9E3-A7ED-1F74-FC7A-8F0308744360}"/>
              </a:ext>
            </a:extLst>
          </p:cNvPr>
          <p:cNvSpPr/>
          <p:nvPr/>
        </p:nvSpPr>
        <p:spPr>
          <a:xfrm>
            <a:off x="7902829" y="2602382"/>
            <a:ext cx="3297902" cy="460596"/>
          </a:xfrm>
          <a:prstGeom prst="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r>
              <a:rPr lang="zh-TW" altLang="en-US" dirty="0">
                <a:solidFill>
                  <a:srgbClr val="0000FF"/>
                </a:solidFill>
              </a:rPr>
              <a:t>接收主機傳送來的</a:t>
            </a:r>
            <a:r>
              <a:rPr lang="en-US" altLang="zh-TW" dirty="0">
                <a:solidFill>
                  <a:srgbClr val="0000FF"/>
                </a:solidFill>
              </a:rPr>
              <a:t>Hi</a:t>
            </a:r>
            <a:r>
              <a:rPr lang="zh-TW" altLang="en-US" dirty="0">
                <a:solidFill>
                  <a:srgbClr val="0000FF"/>
                </a:solidFill>
              </a:rPr>
              <a:t>字串</a:t>
            </a:r>
            <a:endParaRPr lang="zh-TW" altLang="en-US" sz="1800" dirty="0">
              <a:solidFill>
                <a:srgbClr val="0000FF"/>
              </a:solidFill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9B397C8D-956E-1071-22F2-122CE4B332AB}"/>
              </a:ext>
            </a:extLst>
          </p:cNvPr>
          <p:cNvSpPr/>
          <p:nvPr/>
        </p:nvSpPr>
        <p:spPr>
          <a:xfrm>
            <a:off x="7902829" y="3933360"/>
            <a:ext cx="3297902" cy="460596"/>
          </a:xfrm>
          <a:prstGeom prst="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r>
              <a:rPr lang="zh-TW" altLang="en-US" dirty="0">
                <a:solidFill>
                  <a:srgbClr val="0000FF"/>
                </a:solidFill>
              </a:rPr>
              <a:t>傳送</a:t>
            </a:r>
            <a:r>
              <a:rPr lang="en-US" altLang="zh-TW" dirty="0">
                <a:solidFill>
                  <a:srgbClr val="0000FF"/>
                </a:solidFill>
              </a:rPr>
              <a:t>Start</a:t>
            </a:r>
            <a:r>
              <a:rPr lang="zh-TW" altLang="en-US" dirty="0">
                <a:solidFill>
                  <a:srgbClr val="0000FF"/>
                </a:solidFill>
              </a:rPr>
              <a:t>字串給主機</a:t>
            </a:r>
            <a:endParaRPr lang="zh-TW" altLang="en-US" sz="1800" dirty="0">
              <a:solidFill>
                <a:srgbClr val="0000FF"/>
              </a:solidFill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60FDF1D0-E193-71C9-2E5A-F22D4A6EE2B4}"/>
              </a:ext>
            </a:extLst>
          </p:cNvPr>
          <p:cNvSpPr/>
          <p:nvPr/>
        </p:nvSpPr>
        <p:spPr>
          <a:xfrm>
            <a:off x="7902829" y="4829147"/>
            <a:ext cx="3297902" cy="460596"/>
          </a:xfrm>
          <a:prstGeom prst="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r>
              <a:rPr lang="zh-TW" altLang="en-US" dirty="0">
                <a:solidFill>
                  <a:srgbClr val="0000FF"/>
                </a:solidFill>
              </a:rPr>
              <a:t>顯示接收到的字串</a:t>
            </a:r>
            <a:endParaRPr lang="zh-TW" altLang="en-US" sz="18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96862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A5C803B-0F55-819F-DA85-5C3A713F6A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7685" y="0"/>
            <a:ext cx="9525000" cy="1325563"/>
          </a:xfrm>
        </p:spPr>
        <p:txBody>
          <a:bodyPr/>
          <a:lstStyle/>
          <a:p>
            <a:r>
              <a:rPr lang="zh-TW" altLang="en-US" sz="4400" dirty="0"/>
              <a:t>一對一連線範例</a:t>
            </a:r>
            <a:r>
              <a:rPr lang="en-US" altLang="zh-TW" sz="4400" dirty="0"/>
              <a:t>--</a:t>
            </a:r>
            <a:r>
              <a:rPr lang="zh-TW" altLang="en-US" sz="4400" dirty="0"/>
              <a:t>主機 </a:t>
            </a:r>
            <a:r>
              <a:rPr lang="en-US" altLang="zh-TW" sz="4400" dirty="0"/>
              <a:t>EPY#1</a:t>
            </a:r>
            <a:br>
              <a:rPr lang="en-US" altLang="zh-TW" sz="4400" dirty="0"/>
            </a:b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25F67DB-FDFF-A7F4-B0A4-31155AD63D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8117" y="881789"/>
            <a:ext cx="4810160" cy="5838868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E08FD01D-2C65-1DDD-6612-DFAA5CE28F54}"/>
              </a:ext>
            </a:extLst>
          </p:cNvPr>
          <p:cNvSpPr txBox="1"/>
          <p:nvPr/>
        </p:nvSpPr>
        <p:spPr>
          <a:xfrm>
            <a:off x="1976467" y="119837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收到互傳</a:t>
            </a:r>
          </a:p>
        </p:txBody>
      </p:sp>
    </p:spTree>
    <p:extLst>
      <p:ext uri="{BB962C8B-B14F-4D97-AF65-F5344CB8AC3E}">
        <p14:creationId xmlns:p14="http://schemas.microsoft.com/office/powerpoint/2010/main" val="13950908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D746E97-5B94-6CA4-A4F8-A49C732B7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2247" y="92509"/>
            <a:ext cx="9564757" cy="1325563"/>
          </a:xfrm>
        </p:spPr>
        <p:txBody>
          <a:bodyPr/>
          <a:lstStyle/>
          <a:p>
            <a:r>
              <a:rPr lang="zh-TW" altLang="en-US" sz="4400" dirty="0"/>
              <a:t>一對一連線範例</a:t>
            </a:r>
            <a:r>
              <a:rPr lang="en-US" altLang="zh-TW" sz="4400" dirty="0"/>
              <a:t>--</a:t>
            </a:r>
            <a:r>
              <a:rPr lang="zh-TW" altLang="en-US" sz="4400" dirty="0"/>
              <a:t>從機 </a:t>
            </a:r>
            <a:r>
              <a:rPr lang="en-US" altLang="zh-TW" sz="4400" dirty="0"/>
              <a:t>EPY#2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BBAE296-AEE7-CE7C-B1BF-68E5570F45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9131" y="1881176"/>
            <a:ext cx="5990481" cy="3901616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BE7E80F3-9276-CB85-FF57-F3A71C7E0C5E}"/>
              </a:ext>
            </a:extLst>
          </p:cNvPr>
          <p:cNvSpPr txBox="1"/>
          <p:nvPr/>
        </p:nvSpPr>
        <p:spPr>
          <a:xfrm>
            <a:off x="2012388" y="174360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收到互傳</a:t>
            </a:r>
          </a:p>
        </p:txBody>
      </p:sp>
    </p:spTree>
    <p:extLst>
      <p:ext uri="{BB962C8B-B14F-4D97-AF65-F5344CB8AC3E}">
        <p14:creationId xmlns:p14="http://schemas.microsoft.com/office/powerpoint/2010/main" val="28649569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832F194-1C7B-B644-E876-BBAF0C591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2492" y="365125"/>
            <a:ext cx="9661308" cy="1325563"/>
          </a:xfrm>
        </p:spPr>
        <p:txBody>
          <a:bodyPr/>
          <a:lstStyle/>
          <a:p>
            <a:r>
              <a:rPr lang="zh-TW" altLang="en-US" dirty="0"/>
              <a:t>藍牙控制</a:t>
            </a:r>
            <a:r>
              <a:rPr lang="en-US" altLang="zh-TW" dirty="0"/>
              <a:t>APP</a:t>
            </a:r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66CD67D6-0625-1EBB-C739-DCC7BA35F3C6}"/>
              </a:ext>
            </a:extLst>
          </p:cNvPr>
          <p:cNvSpPr txBox="1"/>
          <p:nvPr/>
        </p:nvSpPr>
        <p:spPr>
          <a:xfrm>
            <a:off x="2236303" y="1863443"/>
            <a:ext cx="90375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https://drive.google.com/file/d/1ezpOgkXZ2GiGQnUphI63-_jccBHh7n15/view?usp=sharing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C9EDC5E-C9DC-2724-75D9-D0582B30F6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7744" y="2347991"/>
            <a:ext cx="3135294" cy="3195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6648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C28F30E-3A15-D627-DD50-F04775A797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8414" y="170386"/>
            <a:ext cx="9695385" cy="982554"/>
          </a:xfrm>
        </p:spPr>
        <p:txBody>
          <a:bodyPr/>
          <a:lstStyle/>
          <a:p>
            <a:r>
              <a:rPr lang="zh-TW" altLang="en-US" dirty="0"/>
              <a:t>藍牙</a:t>
            </a:r>
            <a:r>
              <a:rPr lang="en-US" altLang="zh-TW" dirty="0"/>
              <a:t>APP</a:t>
            </a:r>
            <a:r>
              <a:rPr lang="zh-TW" altLang="en-US" dirty="0"/>
              <a:t>控制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A24B9A9-6A05-2639-24EB-FB1664D1E3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5895" y="988234"/>
            <a:ext cx="3116105" cy="5540824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6DF639D4-ED3E-49AF-4291-5B8FEC717819}"/>
              </a:ext>
            </a:extLst>
          </p:cNvPr>
          <p:cNvSpPr txBox="1"/>
          <p:nvPr/>
        </p:nvSpPr>
        <p:spPr>
          <a:xfrm>
            <a:off x="5265734" y="937118"/>
            <a:ext cx="239591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/>
              <a:t>手機傳送命令</a:t>
            </a:r>
            <a:endParaRPr lang="en-US" altLang="zh-TW" sz="2400" dirty="0"/>
          </a:p>
          <a:p>
            <a:r>
              <a:rPr lang="en-US" altLang="zh-TW" sz="2400" dirty="0"/>
              <a:t>0:</a:t>
            </a:r>
          </a:p>
          <a:p>
            <a:r>
              <a:rPr lang="en-US" altLang="zh-TW" sz="2400" dirty="0"/>
              <a:t>1:</a:t>
            </a:r>
          </a:p>
          <a:p>
            <a:r>
              <a:rPr lang="en-US" altLang="zh-TW" sz="2400" dirty="0"/>
              <a:t>picture:</a:t>
            </a:r>
          </a:p>
          <a:p>
            <a:r>
              <a:rPr lang="en-US" altLang="zh-TW" sz="2400" dirty="0"/>
              <a:t>random:</a:t>
            </a:r>
          </a:p>
          <a:p>
            <a:r>
              <a:rPr lang="en-US" altLang="zh-TW" sz="2400" dirty="0"/>
              <a:t>R</a:t>
            </a:r>
          </a:p>
          <a:p>
            <a:r>
              <a:rPr lang="en-US" altLang="zh-TW" sz="2400" dirty="0"/>
              <a:t>G</a:t>
            </a:r>
          </a:p>
          <a:p>
            <a:r>
              <a:rPr lang="en-US" altLang="zh-TW" sz="2400" dirty="0"/>
              <a:t>B</a:t>
            </a:r>
          </a:p>
          <a:p>
            <a:r>
              <a:rPr lang="en-US" altLang="zh-TW" sz="2400" dirty="0"/>
              <a:t>P</a:t>
            </a:r>
          </a:p>
          <a:p>
            <a:r>
              <a:rPr lang="en-US" altLang="zh-TW" sz="2400" dirty="0"/>
              <a:t>Y</a:t>
            </a:r>
          </a:p>
          <a:p>
            <a:endParaRPr lang="en-US" altLang="zh-TW" sz="2400" dirty="0"/>
          </a:p>
          <a:p>
            <a:r>
              <a:rPr lang="zh-TW" altLang="en-US" sz="2400" dirty="0"/>
              <a:t>語音識別</a:t>
            </a:r>
          </a:p>
        </p:txBody>
      </p:sp>
    </p:spTree>
    <p:extLst>
      <p:ext uri="{BB962C8B-B14F-4D97-AF65-F5344CB8AC3E}">
        <p14:creationId xmlns:p14="http://schemas.microsoft.com/office/powerpoint/2010/main" val="32638759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B023BAD-C9A7-B1CF-5916-3730E88D81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9389" y="189060"/>
            <a:ext cx="9820334" cy="1032033"/>
          </a:xfrm>
        </p:spPr>
        <p:txBody>
          <a:bodyPr/>
          <a:lstStyle/>
          <a:p>
            <a:r>
              <a:rPr lang="en-US" altLang="zh-TW" dirty="0"/>
              <a:t>EPY</a:t>
            </a:r>
            <a:r>
              <a:rPr lang="zh-TW" altLang="en-US" dirty="0"/>
              <a:t>裝置程式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EEEFEB95-23A9-763C-0045-32F35DF6F4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204" y="1632779"/>
            <a:ext cx="5405380" cy="4540842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21122684-9BB7-769D-7BB2-AFB598802F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1319" y="5013"/>
            <a:ext cx="4595944" cy="6852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8189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1398850" y="2511973"/>
            <a:ext cx="1012048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/>
              <a:t>Let’s build our Magic</a:t>
            </a:r>
            <a:r>
              <a:rPr lang="zh-TW" altLang="en-US" sz="6600" dirty="0"/>
              <a:t> </a:t>
            </a:r>
            <a:r>
              <a:rPr lang="en-US" altLang="zh-TW" sz="6600" dirty="0"/>
              <a:t>House !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19731670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智慧物聯網基礎架構</a:t>
            </a:r>
          </a:p>
        </p:txBody>
      </p:sp>
      <p:cxnSp>
        <p:nvCxnSpPr>
          <p:cNvPr id="5" name="直線接點 4"/>
          <p:cNvCxnSpPr/>
          <p:nvPr/>
        </p:nvCxnSpPr>
        <p:spPr>
          <a:xfrm flipH="1" flipV="1">
            <a:off x="6161923" y="2294756"/>
            <a:ext cx="18854" cy="3186852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" name="圓角矩形 6"/>
          <p:cNvSpPr/>
          <p:nvPr/>
        </p:nvSpPr>
        <p:spPr>
          <a:xfrm>
            <a:off x="5196788" y="2523726"/>
            <a:ext cx="1866507" cy="1461153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網關</a:t>
            </a:r>
            <a:endParaRPr lang="en-US" altLang="zh-TW" sz="2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Gateway</a:t>
            </a:r>
          </a:p>
        </p:txBody>
      </p:sp>
      <p:sp>
        <p:nvSpPr>
          <p:cNvPr id="8" name="雲朵形 7"/>
          <p:cNvSpPr/>
          <p:nvPr/>
        </p:nvSpPr>
        <p:spPr>
          <a:xfrm>
            <a:off x="1598104" y="2740542"/>
            <a:ext cx="2328422" cy="1220773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雲端</a:t>
            </a:r>
            <a:endParaRPr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server</a:t>
            </a:r>
            <a:endParaRPr lang="zh-TW" altLang="en-US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橢圓 8"/>
          <p:cNvSpPr/>
          <p:nvPr/>
        </p:nvSpPr>
        <p:spPr>
          <a:xfrm>
            <a:off x="8995791" y="1901556"/>
            <a:ext cx="2121031" cy="1159497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感應器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sensor</a:t>
            </a:r>
            <a:endParaRPr lang="zh-TW" altLang="en-US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流程圖: 決策 9"/>
          <p:cNvSpPr/>
          <p:nvPr/>
        </p:nvSpPr>
        <p:spPr>
          <a:xfrm>
            <a:off x="9071205" y="3494686"/>
            <a:ext cx="2092750" cy="1244338"/>
          </a:xfrm>
          <a:prstGeom prst="flowChartDecision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裝置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Device</a:t>
            </a:r>
          </a:p>
        </p:txBody>
      </p:sp>
      <p:cxnSp>
        <p:nvCxnSpPr>
          <p:cNvPr id="11" name="直線單箭頭接點 10"/>
          <p:cNvCxnSpPr/>
          <p:nvPr/>
        </p:nvCxnSpPr>
        <p:spPr>
          <a:xfrm flipH="1">
            <a:off x="7275399" y="2740542"/>
            <a:ext cx="1508288" cy="3205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直線單箭頭接點 11"/>
          <p:cNvCxnSpPr/>
          <p:nvPr/>
        </p:nvCxnSpPr>
        <p:spPr>
          <a:xfrm>
            <a:off x="7275398" y="3588955"/>
            <a:ext cx="1583704" cy="37236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直線單箭頭接點 12"/>
          <p:cNvCxnSpPr/>
          <p:nvPr/>
        </p:nvCxnSpPr>
        <p:spPr>
          <a:xfrm>
            <a:off x="4042005" y="3226022"/>
            <a:ext cx="109350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直線單箭頭接點 13"/>
          <p:cNvCxnSpPr/>
          <p:nvPr/>
        </p:nvCxnSpPr>
        <p:spPr>
          <a:xfrm>
            <a:off x="6568385" y="4908707"/>
            <a:ext cx="942681" cy="9427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文字方塊 14"/>
          <p:cNvSpPr txBox="1"/>
          <p:nvPr/>
        </p:nvSpPr>
        <p:spPr>
          <a:xfrm>
            <a:off x="7661896" y="4739024"/>
            <a:ext cx="15459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藍芽、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BLE</a:t>
            </a:r>
          </a:p>
          <a:p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6" name="直線單箭頭接點 15"/>
          <p:cNvCxnSpPr/>
          <p:nvPr/>
        </p:nvCxnSpPr>
        <p:spPr>
          <a:xfrm flipH="1">
            <a:off x="4749015" y="4908707"/>
            <a:ext cx="93325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文字方塊 16"/>
          <p:cNvSpPr txBox="1"/>
          <p:nvPr/>
        </p:nvSpPr>
        <p:spPr>
          <a:xfrm>
            <a:off x="2896647" y="4739024"/>
            <a:ext cx="1753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Wifi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，乙太網路</a:t>
            </a:r>
          </a:p>
        </p:txBody>
      </p:sp>
      <p:sp>
        <p:nvSpPr>
          <p:cNvPr id="2" name="文字方塊 1"/>
          <p:cNvSpPr txBox="1"/>
          <p:nvPr/>
        </p:nvSpPr>
        <p:spPr>
          <a:xfrm>
            <a:off x="2098307" y="3961315"/>
            <a:ext cx="1559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識別、分析</a:t>
            </a:r>
          </a:p>
        </p:txBody>
      </p:sp>
      <p:sp>
        <p:nvSpPr>
          <p:cNvPr id="18" name="文字方塊 17"/>
          <p:cNvSpPr txBox="1"/>
          <p:nvPr/>
        </p:nvSpPr>
        <p:spPr>
          <a:xfrm>
            <a:off x="5066909" y="3984879"/>
            <a:ext cx="2315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簡單識別、數據判讀</a:t>
            </a:r>
          </a:p>
        </p:txBody>
      </p:sp>
      <p:sp>
        <p:nvSpPr>
          <p:cNvPr id="19" name="文字方塊 18"/>
          <p:cNvSpPr txBox="1"/>
          <p:nvPr/>
        </p:nvSpPr>
        <p:spPr>
          <a:xfrm>
            <a:off x="9252538" y="3030190"/>
            <a:ext cx="1911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溫濕度、心律</a:t>
            </a:r>
          </a:p>
        </p:txBody>
      </p:sp>
      <p:sp>
        <p:nvSpPr>
          <p:cNvPr id="20" name="文字方塊 19"/>
          <p:cNvSpPr txBox="1"/>
          <p:nvPr/>
        </p:nvSpPr>
        <p:spPr>
          <a:xfrm>
            <a:off x="9519385" y="4739024"/>
            <a:ext cx="1597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螢幕、風扇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57F9C29A-6CB2-6B4A-5B9C-E0E07009B7B4}"/>
              </a:ext>
            </a:extLst>
          </p:cNvPr>
          <p:cNvSpPr txBox="1"/>
          <p:nvPr/>
        </p:nvSpPr>
        <p:spPr>
          <a:xfrm>
            <a:off x="4232389" y="2876387"/>
            <a:ext cx="848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MQTT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8689292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708B8C2F-8DC2-6977-9F24-DCCF235063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4286" y="876386"/>
            <a:ext cx="6600873" cy="2162191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5AD29BB0-430C-FEE2-E03D-BEF0B6BEC776}"/>
              </a:ext>
            </a:extLst>
          </p:cNvPr>
          <p:cNvSpPr txBox="1"/>
          <p:nvPr/>
        </p:nvSpPr>
        <p:spPr>
          <a:xfrm>
            <a:off x="5323908" y="3761555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b="1" dirty="0">
                <a:solidFill>
                  <a:srgbClr val="0066FF"/>
                </a:solidFill>
              </a:rPr>
              <a:t>固定柱</a:t>
            </a:r>
          </a:p>
        </p:txBody>
      </p:sp>
    </p:spTree>
    <p:extLst>
      <p:ext uri="{BB962C8B-B14F-4D97-AF65-F5344CB8AC3E}">
        <p14:creationId xmlns:p14="http://schemas.microsoft.com/office/powerpoint/2010/main" val="1713690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4E800818-0D1A-5FF9-9FFA-30615D1ECD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1262" y="1814564"/>
            <a:ext cx="6829475" cy="3095648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14DEAFDA-9296-67FC-AA34-A2478512201F}"/>
              </a:ext>
            </a:extLst>
          </p:cNvPr>
          <p:cNvSpPr txBox="1"/>
          <p:nvPr/>
        </p:nvSpPr>
        <p:spPr>
          <a:xfrm>
            <a:off x="7714872" y="5510623"/>
            <a:ext cx="5950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b="1" dirty="0">
                <a:solidFill>
                  <a:srgbClr val="0066FF"/>
                </a:solidFill>
              </a:rPr>
              <a:t>左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671F6419-2BB3-5BCF-8241-6921AB5CD78B}"/>
              </a:ext>
            </a:extLst>
          </p:cNvPr>
          <p:cNvSpPr txBox="1"/>
          <p:nvPr/>
        </p:nvSpPr>
        <p:spPr>
          <a:xfrm>
            <a:off x="4046170" y="5463187"/>
            <a:ext cx="5950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b="1" dirty="0">
                <a:solidFill>
                  <a:srgbClr val="0066FF"/>
                </a:solidFill>
              </a:rPr>
              <a:t>右</a:t>
            </a:r>
          </a:p>
        </p:txBody>
      </p:sp>
    </p:spTree>
    <p:extLst>
      <p:ext uri="{BB962C8B-B14F-4D97-AF65-F5344CB8AC3E}">
        <p14:creationId xmlns:p14="http://schemas.microsoft.com/office/powerpoint/2010/main" val="41987733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2B511858-1D35-5725-3BD4-8B9A18B3DB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2225" y="1752587"/>
            <a:ext cx="6667549" cy="3352825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5F024B31-06DC-8DB3-8A5C-7817C358E43A}"/>
              </a:ext>
            </a:extLst>
          </p:cNvPr>
          <p:cNvSpPr txBox="1"/>
          <p:nvPr/>
        </p:nvSpPr>
        <p:spPr>
          <a:xfrm>
            <a:off x="7714872" y="5510623"/>
            <a:ext cx="5950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b="1" dirty="0">
                <a:solidFill>
                  <a:srgbClr val="0066FF"/>
                </a:solidFill>
              </a:rPr>
              <a:t>前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3BC290E7-AD39-CE26-459F-DBD466BDF8BF}"/>
              </a:ext>
            </a:extLst>
          </p:cNvPr>
          <p:cNvSpPr txBox="1"/>
          <p:nvPr/>
        </p:nvSpPr>
        <p:spPr>
          <a:xfrm>
            <a:off x="4046170" y="5463187"/>
            <a:ext cx="5950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b="1" dirty="0">
                <a:solidFill>
                  <a:srgbClr val="0066FF"/>
                </a:solidFill>
              </a:rPr>
              <a:t>後</a:t>
            </a:r>
          </a:p>
        </p:txBody>
      </p:sp>
    </p:spTree>
    <p:extLst>
      <p:ext uri="{BB962C8B-B14F-4D97-AF65-F5344CB8AC3E}">
        <p14:creationId xmlns:p14="http://schemas.microsoft.com/office/powerpoint/2010/main" val="37806832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B65CCAA6-058E-2752-4C3E-112A24BBBD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7463" y="1790688"/>
            <a:ext cx="6677074" cy="3276624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79EABA44-3274-D97C-1892-7806DC49B84A}"/>
              </a:ext>
            </a:extLst>
          </p:cNvPr>
          <p:cNvSpPr txBox="1"/>
          <p:nvPr/>
        </p:nvSpPr>
        <p:spPr>
          <a:xfrm>
            <a:off x="7714872" y="5510623"/>
            <a:ext cx="5950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b="1" dirty="0">
                <a:solidFill>
                  <a:srgbClr val="0066FF"/>
                </a:solidFill>
              </a:rPr>
              <a:t>下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62FC1235-6781-7DB2-1DCD-A6FAA5AA17C3}"/>
              </a:ext>
            </a:extLst>
          </p:cNvPr>
          <p:cNvSpPr txBox="1"/>
          <p:nvPr/>
        </p:nvSpPr>
        <p:spPr>
          <a:xfrm>
            <a:off x="4046170" y="5463187"/>
            <a:ext cx="5950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b="1" dirty="0">
                <a:solidFill>
                  <a:srgbClr val="0066FF"/>
                </a:solidFill>
              </a:rPr>
              <a:t>上</a:t>
            </a:r>
          </a:p>
        </p:txBody>
      </p:sp>
    </p:spTree>
    <p:extLst>
      <p:ext uri="{BB962C8B-B14F-4D97-AF65-F5344CB8AC3E}">
        <p14:creationId xmlns:p14="http://schemas.microsoft.com/office/powerpoint/2010/main" val="9047489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87DBF99D-5909-74D3-E38D-6441B4BDED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6125" y="871236"/>
            <a:ext cx="8079969" cy="5632510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3F4B95AC-EAF0-86E8-45F6-FFCF170DF2EC}"/>
              </a:ext>
            </a:extLst>
          </p:cNvPr>
          <p:cNvSpPr txBox="1"/>
          <p:nvPr/>
        </p:nvSpPr>
        <p:spPr>
          <a:xfrm>
            <a:off x="5984163" y="2844225"/>
            <a:ext cx="5950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b="1" dirty="0">
                <a:solidFill>
                  <a:srgbClr val="FF0000"/>
                </a:solidFill>
              </a:rPr>
              <a:t>前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27939F58-9F73-CC8E-E190-A6D0438A94AF}"/>
              </a:ext>
            </a:extLst>
          </p:cNvPr>
          <p:cNvSpPr txBox="1"/>
          <p:nvPr/>
        </p:nvSpPr>
        <p:spPr>
          <a:xfrm>
            <a:off x="5778978" y="4817214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b="1" dirty="0">
                <a:solidFill>
                  <a:srgbClr val="FF0000"/>
                </a:solidFill>
              </a:rPr>
              <a:t>底下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B3226F6F-74A8-4AC4-F56F-818EFAAD1ABE}"/>
              </a:ext>
            </a:extLst>
          </p:cNvPr>
          <p:cNvSpPr txBox="1"/>
          <p:nvPr/>
        </p:nvSpPr>
        <p:spPr>
          <a:xfrm>
            <a:off x="8620078" y="4829693"/>
            <a:ext cx="5950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b="1" dirty="0">
                <a:solidFill>
                  <a:srgbClr val="FF0000"/>
                </a:solidFill>
              </a:rPr>
              <a:t>左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06C9600D-94F2-4C9F-85A1-87DB3BC980E7}"/>
              </a:ext>
            </a:extLst>
          </p:cNvPr>
          <p:cNvSpPr txBox="1"/>
          <p:nvPr/>
        </p:nvSpPr>
        <p:spPr>
          <a:xfrm>
            <a:off x="3274405" y="4726379"/>
            <a:ext cx="5950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b="1" dirty="0">
                <a:solidFill>
                  <a:srgbClr val="FF0000"/>
                </a:solidFill>
              </a:rPr>
              <a:t>右</a:t>
            </a:r>
          </a:p>
        </p:txBody>
      </p:sp>
    </p:spTree>
    <p:extLst>
      <p:ext uri="{BB962C8B-B14F-4D97-AF65-F5344CB8AC3E}">
        <p14:creationId xmlns:p14="http://schemas.microsoft.com/office/powerpoint/2010/main" val="10252068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E5CBFB80-CFFC-863A-C215-22D1E2D91C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0860" y="230449"/>
            <a:ext cx="8531393" cy="6397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6574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一張含有 樣式, 圖形, 正方形, 像素 的圖片&#10;&#10;自動產生的描述">
            <a:extLst>
              <a:ext uri="{FF2B5EF4-FFF2-40B4-BE49-F238E27FC236}">
                <a16:creationId xmlns:a16="http://schemas.microsoft.com/office/drawing/2014/main" id="{EC81E7D1-C56B-EDC8-3808-AA68F13CE2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1257552"/>
            <a:ext cx="3810000" cy="3810000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1BAE61ED-0A37-214D-75CC-5C00CBDD4913}"/>
              </a:ext>
            </a:extLst>
          </p:cNvPr>
          <p:cNvSpPr txBox="1"/>
          <p:nvPr/>
        </p:nvSpPr>
        <p:spPr>
          <a:xfrm>
            <a:off x="3918857" y="533874"/>
            <a:ext cx="4811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歡迎加入成功自造教育及科技中心 </a:t>
            </a:r>
            <a:r>
              <a:rPr lang="en-US" altLang="zh-TW" dirty="0"/>
              <a:t>EPY</a:t>
            </a:r>
            <a:r>
              <a:rPr lang="zh-TW" altLang="en-US" dirty="0"/>
              <a:t> </a:t>
            </a:r>
            <a:r>
              <a:rPr lang="en-US" altLang="zh-TW" dirty="0"/>
              <a:t>Line</a:t>
            </a:r>
            <a:r>
              <a:rPr lang="zh-TW" altLang="en-US" dirty="0"/>
              <a:t>群</a:t>
            </a:r>
          </a:p>
        </p:txBody>
      </p:sp>
    </p:spTree>
    <p:extLst>
      <p:ext uri="{BB962C8B-B14F-4D97-AF65-F5344CB8AC3E}">
        <p14:creationId xmlns:p14="http://schemas.microsoft.com/office/powerpoint/2010/main" val="39940179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886552" y="365125"/>
            <a:ext cx="9467248" cy="1325563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zh-TW" altLang="en-US" dirty="0"/>
              <a:t>補充資料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04267CA-0674-4FBF-B6E9-0A0F8AD0A7EB}"/>
              </a:ext>
            </a:extLst>
          </p:cNvPr>
          <p:cNvSpPr txBox="1">
            <a:spLocks/>
          </p:cNvSpPr>
          <p:nvPr/>
        </p:nvSpPr>
        <p:spPr>
          <a:xfrm>
            <a:off x="1472665" y="1655542"/>
            <a:ext cx="9881135" cy="474577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/>
              <a:t>將藍牙</a:t>
            </a:r>
            <a:r>
              <a:rPr lang="en-US" altLang="zh-TW" dirty="0"/>
              <a:t>Python</a:t>
            </a:r>
            <a:r>
              <a:rPr lang="zh-TW" altLang="en-US" dirty="0"/>
              <a:t>庫放入</a:t>
            </a:r>
            <a:r>
              <a:rPr lang="en-US" altLang="zh-TW" dirty="0" err="1"/>
              <a:t>ePy</a:t>
            </a:r>
            <a:r>
              <a:rPr lang="zh-TW" altLang="en-US" dirty="0"/>
              <a:t>學習板內</a:t>
            </a:r>
            <a:r>
              <a:rPr lang="en-US" altLang="zh-TW" dirty="0"/>
              <a:t>—EASYPY</a:t>
            </a:r>
            <a:r>
              <a:rPr lang="zh-TW" altLang="en-US" dirty="0"/>
              <a:t> </a:t>
            </a:r>
            <a:r>
              <a:rPr lang="en-US" altLang="zh-TW" dirty="0"/>
              <a:t>Disk</a:t>
            </a:r>
            <a:r>
              <a:rPr lang="zh-TW" altLang="en-US" dirty="0"/>
              <a:t>磁碟</a:t>
            </a:r>
            <a:endParaRPr lang="en-US" altLang="zh-TW" dirty="0"/>
          </a:p>
          <a:p>
            <a:pPr lvl="1">
              <a:buFont typeface="Wingdings" panose="05000000000000000000" pitchFamily="2" charset="2"/>
              <a:buChar char="ü"/>
            </a:pPr>
            <a:r>
              <a:rPr lang="zh-TW" altLang="en-US" dirty="0"/>
              <a:t>從</a:t>
            </a:r>
            <a:r>
              <a:rPr lang="en-US" altLang="zh-TW" dirty="0" err="1"/>
              <a:t>Richlink</a:t>
            </a:r>
            <a:r>
              <a:rPr lang="en-US" altLang="zh-TW" dirty="0"/>
              <a:t> GitHub</a:t>
            </a:r>
            <a:r>
              <a:rPr lang="zh-TW" altLang="en-US" dirty="0"/>
              <a:t>取得藍牙</a:t>
            </a:r>
            <a:r>
              <a:rPr lang="en-US" altLang="zh-TW" dirty="0"/>
              <a:t>Python</a:t>
            </a:r>
            <a:r>
              <a:rPr lang="zh-TW" altLang="en-US" dirty="0"/>
              <a:t>庫</a:t>
            </a:r>
            <a:r>
              <a:rPr lang="en-US" altLang="zh-TW" dirty="0"/>
              <a:t>—RL62M.py, </a:t>
            </a:r>
            <a:r>
              <a:rPr lang="zh-TW" altLang="en-US" dirty="0"/>
              <a:t>下載路徑為</a:t>
            </a:r>
            <a:r>
              <a:rPr lang="en-US" altLang="zh-TW" dirty="0">
                <a:solidFill>
                  <a:srgbClr val="0000FF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https://github.com/richlink-tech/ePy-Lite/tree/main/SampleCode/BLE/RL62M/Library</a:t>
            </a:r>
            <a:endParaRPr lang="en-US" altLang="zh-TW" dirty="0">
              <a:solidFill>
                <a:srgbClr val="0000FF"/>
              </a:solidFill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zh-TW" altLang="en-US" dirty="0"/>
              <a:t>如果需要使用手機</a:t>
            </a:r>
            <a:r>
              <a:rPr lang="en-US" altLang="zh-TW" dirty="0"/>
              <a:t>APP</a:t>
            </a:r>
            <a:r>
              <a:rPr lang="zh-TW" altLang="en-US" dirty="0"/>
              <a:t>來做連接控制</a:t>
            </a:r>
            <a:r>
              <a:rPr lang="en-US" altLang="zh-TW" dirty="0"/>
              <a:t>, </a:t>
            </a:r>
            <a:r>
              <a:rPr lang="zh-TW" altLang="en-US" dirty="0"/>
              <a:t>可以到</a:t>
            </a:r>
            <a:r>
              <a:rPr lang="en-US" altLang="zh-TW" dirty="0"/>
              <a:t>APP</a:t>
            </a:r>
            <a:r>
              <a:rPr lang="zh-TW" altLang="en-US" dirty="0"/>
              <a:t> </a:t>
            </a:r>
            <a:r>
              <a:rPr lang="en-US" altLang="zh-TW" dirty="0"/>
              <a:t>Store/Google Play</a:t>
            </a:r>
            <a:r>
              <a:rPr lang="zh-TW" altLang="en-US" dirty="0"/>
              <a:t>下載</a:t>
            </a:r>
            <a:r>
              <a:rPr lang="en-US" altLang="zh-TW" dirty="0"/>
              <a:t>”</a:t>
            </a:r>
            <a:r>
              <a:rPr lang="en-US" altLang="zh-TW" dirty="0">
                <a:solidFill>
                  <a:srgbClr val="0000FF"/>
                </a:solidFill>
              </a:rPr>
              <a:t>EPY Control</a:t>
            </a:r>
            <a:r>
              <a:rPr lang="en-US" altLang="zh-TW" dirty="0"/>
              <a:t>” APP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zh-TW" altLang="en-US" dirty="0"/>
              <a:t>如果需要自行開發藍牙</a:t>
            </a:r>
            <a:r>
              <a:rPr lang="en-US" altLang="zh-TW" dirty="0"/>
              <a:t>APP, </a:t>
            </a:r>
            <a:r>
              <a:rPr lang="zh-TW" altLang="en-US" dirty="0"/>
              <a:t>可以參考</a:t>
            </a:r>
            <a:r>
              <a:rPr lang="en-US" altLang="zh-TW" dirty="0"/>
              <a:t>APP Inventor2</a:t>
            </a:r>
            <a:r>
              <a:rPr lang="zh-TW" altLang="en-US" dirty="0"/>
              <a:t>程式開發說明範例</a:t>
            </a:r>
            <a:r>
              <a:rPr lang="en-US" altLang="zh-TW" dirty="0">
                <a:solidFill>
                  <a:srgbClr val="0000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https://github.com/richlink-tech/ePy-Lite/tree/main/BLE_AI2</a:t>
            </a:r>
            <a:endParaRPr lang="en-US" altLang="zh-TW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0376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FFFBB91-EC0D-AE58-E7AC-D676DF80E6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4722" y="170386"/>
            <a:ext cx="9559077" cy="1079106"/>
          </a:xfrm>
        </p:spPr>
        <p:txBody>
          <a:bodyPr/>
          <a:lstStyle/>
          <a:p>
            <a:r>
              <a:rPr lang="zh-TW" altLang="en-US" dirty="0"/>
              <a:t>藍牙應用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55526967-844D-540D-FB7F-C0365D4A5A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9561" y="1189262"/>
            <a:ext cx="9968761" cy="5207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6644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603CBB2-25E8-CF48-CD84-C0C05C2BDA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1160" y="91440"/>
            <a:ext cx="9753600" cy="989648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3200" dirty="0"/>
              <a:t>  藍芽的連接種類</a:t>
            </a:r>
          </a:p>
        </p:txBody>
      </p:sp>
      <p:grpSp>
        <p:nvGrpSpPr>
          <p:cNvPr id="3" name="群組 2"/>
          <p:cNvGrpSpPr/>
          <p:nvPr/>
        </p:nvGrpSpPr>
        <p:grpSpPr>
          <a:xfrm>
            <a:off x="2694963" y="619278"/>
            <a:ext cx="6832079" cy="5876528"/>
            <a:chOff x="2481603" y="41937"/>
            <a:chExt cx="6832079" cy="5876528"/>
          </a:xfrm>
        </p:grpSpPr>
        <p:grpSp>
          <p:nvGrpSpPr>
            <p:cNvPr id="4" name="群組 3"/>
            <p:cNvGrpSpPr/>
            <p:nvPr/>
          </p:nvGrpSpPr>
          <p:grpSpPr>
            <a:xfrm>
              <a:off x="5379613" y="41937"/>
              <a:ext cx="1012552" cy="1380485"/>
              <a:chOff x="5373278" y="358219"/>
              <a:chExt cx="1102936" cy="1630837"/>
            </a:xfrm>
          </p:grpSpPr>
          <p:sp>
            <p:nvSpPr>
              <p:cNvPr id="37" name="橢圓 36"/>
              <p:cNvSpPr/>
              <p:nvPr/>
            </p:nvSpPr>
            <p:spPr>
              <a:xfrm>
                <a:off x="5373278" y="358219"/>
                <a:ext cx="1102936" cy="1630837"/>
              </a:xfrm>
              <a:prstGeom prst="ellipse">
                <a:avLst/>
              </a:prstGeom>
              <a:solidFill>
                <a:srgbClr val="3118AE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38" name="直線接點 37"/>
              <p:cNvCxnSpPr/>
              <p:nvPr/>
            </p:nvCxnSpPr>
            <p:spPr>
              <a:xfrm>
                <a:off x="5918200" y="553720"/>
                <a:ext cx="0" cy="118872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" name="直線接點 38"/>
              <p:cNvCxnSpPr/>
              <p:nvPr/>
            </p:nvCxnSpPr>
            <p:spPr>
              <a:xfrm>
                <a:off x="5918200" y="553720"/>
                <a:ext cx="304800" cy="32004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" name="直線接點 39"/>
              <p:cNvCxnSpPr/>
              <p:nvPr/>
            </p:nvCxnSpPr>
            <p:spPr>
              <a:xfrm flipH="1">
                <a:off x="5628640" y="873760"/>
                <a:ext cx="594360" cy="63500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1" name="直線接點 40"/>
              <p:cNvCxnSpPr/>
              <p:nvPr/>
            </p:nvCxnSpPr>
            <p:spPr>
              <a:xfrm flipH="1" flipV="1">
                <a:off x="5628640" y="934720"/>
                <a:ext cx="594360" cy="54356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2" name="直線接點 41"/>
              <p:cNvCxnSpPr/>
              <p:nvPr/>
            </p:nvCxnSpPr>
            <p:spPr>
              <a:xfrm flipH="1">
                <a:off x="5918200" y="1473200"/>
                <a:ext cx="304800" cy="26924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graphicFrame>
          <p:nvGraphicFramePr>
            <p:cNvPr id="5" name="資料庫圖表 4"/>
            <p:cNvGraphicFramePr/>
            <p:nvPr>
              <p:extLst>
                <p:ext uri="{D42A27DB-BD31-4B8C-83A1-F6EECF244321}">
                  <p14:modId xmlns:p14="http://schemas.microsoft.com/office/powerpoint/2010/main" val="4214297239"/>
                </p:ext>
              </p:extLst>
            </p:nvPr>
          </p:nvGraphicFramePr>
          <p:xfrm>
            <a:off x="2481603" y="923314"/>
            <a:ext cx="6832079" cy="3450163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grpSp>
          <p:nvGrpSpPr>
            <p:cNvPr id="6" name="群組 5"/>
            <p:cNvGrpSpPr/>
            <p:nvPr/>
          </p:nvGrpSpPr>
          <p:grpSpPr>
            <a:xfrm>
              <a:off x="2613575" y="4459495"/>
              <a:ext cx="1600520" cy="253907"/>
              <a:chOff x="2613575" y="4459495"/>
              <a:chExt cx="1600520" cy="253907"/>
            </a:xfrm>
          </p:grpSpPr>
          <p:sp>
            <p:nvSpPr>
              <p:cNvPr id="34" name="流程圖: 接點 33"/>
              <p:cNvSpPr/>
              <p:nvPr/>
            </p:nvSpPr>
            <p:spPr>
              <a:xfrm>
                <a:off x="2613575" y="4477732"/>
                <a:ext cx="233316" cy="235670"/>
              </a:xfrm>
              <a:prstGeom prst="flowChartConnector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35" name="直線單箭頭接點 34"/>
              <p:cNvCxnSpPr/>
              <p:nvPr/>
            </p:nvCxnSpPr>
            <p:spPr>
              <a:xfrm>
                <a:off x="2875175" y="4581426"/>
                <a:ext cx="1074656" cy="0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pic>
            <p:nvPicPr>
              <p:cNvPr id="36" name="圖片 35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970234" y="4459495"/>
                <a:ext cx="243861" cy="243861"/>
              </a:xfrm>
              <a:prstGeom prst="rect">
                <a:avLst/>
              </a:prstGeom>
            </p:spPr>
          </p:pic>
        </p:grpSp>
        <p:grpSp>
          <p:nvGrpSpPr>
            <p:cNvPr id="7" name="群組 6"/>
            <p:cNvGrpSpPr/>
            <p:nvPr/>
          </p:nvGrpSpPr>
          <p:grpSpPr>
            <a:xfrm>
              <a:off x="5190031" y="3927965"/>
              <a:ext cx="1391715" cy="1451191"/>
              <a:chOff x="5317234" y="4234430"/>
              <a:chExt cx="1391715" cy="1451191"/>
            </a:xfrm>
          </p:grpSpPr>
          <p:sp>
            <p:nvSpPr>
              <p:cNvPr id="21" name="流程圖: 接點 20"/>
              <p:cNvSpPr/>
              <p:nvPr/>
            </p:nvSpPr>
            <p:spPr>
              <a:xfrm>
                <a:off x="5897944" y="4855896"/>
                <a:ext cx="233316" cy="235670"/>
              </a:xfrm>
              <a:prstGeom prst="flowChartConnector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2" name="流程圖: 接點 21"/>
              <p:cNvSpPr/>
              <p:nvPr/>
            </p:nvSpPr>
            <p:spPr>
              <a:xfrm>
                <a:off x="6523852" y="4537807"/>
                <a:ext cx="185097" cy="186965"/>
              </a:xfrm>
              <a:prstGeom prst="flowChartConnector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3" name="流程圖: 接點 22"/>
              <p:cNvSpPr/>
              <p:nvPr/>
            </p:nvSpPr>
            <p:spPr>
              <a:xfrm>
                <a:off x="6508430" y="5184996"/>
                <a:ext cx="185097" cy="186965"/>
              </a:xfrm>
              <a:prstGeom prst="flowChartConnector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4" name="流程圖: 接點 23"/>
              <p:cNvSpPr/>
              <p:nvPr/>
            </p:nvSpPr>
            <p:spPr>
              <a:xfrm>
                <a:off x="5922053" y="5498656"/>
                <a:ext cx="185097" cy="186965"/>
              </a:xfrm>
              <a:prstGeom prst="flowChartConnector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5" name="流程圖: 接點 24"/>
              <p:cNvSpPr/>
              <p:nvPr/>
            </p:nvSpPr>
            <p:spPr>
              <a:xfrm>
                <a:off x="5317234" y="5163579"/>
                <a:ext cx="185097" cy="186965"/>
              </a:xfrm>
              <a:prstGeom prst="flowChartConnector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6" name="流程圖: 接點 25"/>
              <p:cNvSpPr/>
              <p:nvPr/>
            </p:nvSpPr>
            <p:spPr>
              <a:xfrm>
                <a:off x="5317234" y="4502084"/>
                <a:ext cx="185097" cy="186965"/>
              </a:xfrm>
              <a:prstGeom prst="flowChartConnector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7" name="流程圖: 接點 26"/>
              <p:cNvSpPr/>
              <p:nvPr/>
            </p:nvSpPr>
            <p:spPr>
              <a:xfrm>
                <a:off x="5927113" y="4234430"/>
                <a:ext cx="185097" cy="186965"/>
              </a:xfrm>
              <a:prstGeom prst="flowChartConnector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28" name="直線單箭頭接點 27"/>
              <p:cNvCxnSpPr/>
              <p:nvPr/>
            </p:nvCxnSpPr>
            <p:spPr>
              <a:xfrm flipV="1">
                <a:off x="6014602" y="4459495"/>
                <a:ext cx="0" cy="30300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" name="直線單箭頭接點 28"/>
              <p:cNvCxnSpPr/>
              <p:nvPr/>
            </p:nvCxnSpPr>
            <p:spPr>
              <a:xfrm flipV="1">
                <a:off x="6197600" y="4706741"/>
                <a:ext cx="296473" cy="14280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" name="直線單箭頭接點 29"/>
              <p:cNvCxnSpPr/>
              <p:nvPr/>
            </p:nvCxnSpPr>
            <p:spPr>
              <a:xfrm flipH="1" flipV="1">
                <a:off x="5498026" y="4713091"/>
                <a:ext cx="335171" cy="19555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" name="直線單箭頭接點 30"/>
              <p:cNvCxnSpPr/>
              <p:nvPr/>
            </p:nvCxnSpPr>
            <p:spPr>
              <a:xfrm flipH="1">
                <a:off x="5556250" y="5062211"/>
                <a:ext cx="286054" cy="12275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" name="直線單箭頭接點 31"/>
              <p:cNvCxnSpPr/>
              <p:nvPr/>
            </p:nvCxnSpPr>
            <p:spPr>
              <a:xfrm>
                <a:off x="6014602" y="5156773"/>
                <a:ext cx="0" cy="31692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" name="直線單箭頭接點 32"/>
              <p:cNvCxnSpPr/>
              <p:nvPr/>
            </p:nvCxnSpPr>
            <p:spPr>
              <a:xfrm>
                <a:off x="6186900" y="5075221"/>
                <a:ext cx="277400" cy="14653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8" name="群組 7"/>
            <p:cNvGrpSpPr/>
            <p:nvPr/>
          </p:nvGrpSpPr>
          <p:grpSpPr>
            <a:xfrm>
              <a:off x="7428904" y="3916945"/>
              <a:ext cx="1849003" cy="1264971"/>
              <a:chOff x="7612497" y="4344132"/>
              <a:chExt cx="1849003" cy="1264971"/>
            </a:xfrm>
          </p:grpSpPr>
          <p:sp>
            <p:nvSpPr>
              <p:cNvPr id="11" name="橢圓 10"/>
              <p:cNvSpPr/>
              <p:nvPr/>
            </p:nvSpPr>
            <p:spPr>
              <a:xfrm>
                <a:off x="7888645" y="4344132"/>
                <a:ext cx="648353" cy="38735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TW" altLang="en-US" sz="1200" dirty="0">
                    <a:solidFill>
                      <a:schemeClr val="tx1"/>
                    </a:solidFill>
                  </a:rPr>
                  <a:t>群組</a:t>
                </a:r>
              </a:p>
            </p:txBody>
          </p:sp>
          <p:sp>
            <p:nvSpPr>
              <p:cNvPr id="12" name="橢圓 11"/>
              <p:cNvSpPr/>
              <p:nvPr/>
            </p:nvSpPr>
            <p:spPr>
              <a:xfrm>
                <a:off x="8623300" y="5221753"/>
                <a:ext cx="615950" cy="38735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TW" altLang="en-US" sz="1400" dirty="0">
                    <a:solidFill>
                      <a:schemeClr val="tx1"/>
                    </a:solidFill>
                  </a:rPr>
                  <a:t>群駔</a:t>
                </a:r>
              </a:p>
            </p:txBody>
          </p:sp>
          <p:sp>
            <p:nvSpPr>
              <p:cNvPr id="13" name="橢圓 12"/>
              <p:cNvSpPr/>
              <p:nvPr/>
            </p:nvSpPr>
            <p:spPr>
              <a:xfrm>
                <a:off x="8845550" y="4568825"/>
                <a:ext cx="615950" cy="38735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TW" altLang="en-US" sz="1400" dirty="0">
                    <a:solidFill>
                      <a:schemeClr val="tx1"/>
                    </a:solidFill>
                  </a:rPr>
                  <a:t>群組</a:t>
                </a:r>
              </a:p>
            </p:txBody>
          </p:sp>
          <p:sp>
            <p:nvSpPr>
              <p:cNvPr id="14" name="橢圓 13"/>
              <p:cNvSpPr/>
              <p:nvPr/>
            </p:nvSpPr>
            <p:spPr>
              <a:xfrm>
                <a:off x="7612497" y="5131030"/>
                <a:ext cx="615950" cy="38735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TW" altLang="en-US" sz="1200" dirty="0">
                    <a:solidFill>
                      <a:schemeClr val="tx1"/>
                    </a:solidFill>
                  </a:rPr>
                  <a:t>群組</a:t>
                </a:r>
              </a:p>
            </p:txBody>
          </p:sp>
          <p:cxnSp>
            <p:nvCxnSpPr>
              <p:cNvPr id="15" name="直線單箭頭接點 14"/>
              <p:cNvCxnSpPr>
                <a:stCxn id="11" idx="6"/>
                <a:endCxn id="13" idx="2"/>
              </p:cNvCxnSpPr>
              <p:nvPr/>
            </p:nvCxnSpPr>
            <p:spPr>
              <a:xfrm>
                <a:off x="8536998" y="4537807"/>
                <a:ext cx="308552" cy="224693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" name="直線單箭頭接點 15"/>
              <p:cNvCxnSpPr>
                <a:stCxn id="11" idx="4"/>
                <a:endCxn id="14" idx="0"/>
              </p:cNvCxnSpPr>
              <p:nvPr/>
            </p:nvCxnSpPr>
            <p:spPr>
              <a:xfrm flipH="1">
                <a:off x="7920472" y="4731482"/>
                <a:ext cx="292350" cy="399548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" name="直線單箭頭接點 16"/>
              <p:cNvCxnSpPr>
                <a:stCxn id="14" idx="6"/>
                <a:endCxn id="12" idx="2"/>
              </p:cNvCxnSpPr>
              <p:nvPr/>
            </p:nvCxnSpPr>
            <p:spPr>
              <a:xfrm>
                <a:off x="8228447" y="5324705"/>
                <a:ext cx="394853" cy="90723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" name="直線單箭頭接點 17"/>
              <p:cNvCxnSpPr>
                <a:stCxn id="12" idx="0"/>
                <a:endCxn id="13" idx="4"/>
              </p:cNvCxnSpPr>
              <p:nvPr/>
            </p:nvCxnSpPr>
            <p:spPr>
              <a:xfrm flipV="1">
                <a:off x="8931275" y="4956175"/>
                <a:ext cx="222250" cy="265578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" name="直線單箭頭接點 18"/>
              <p:cNvCxnSpPr>
                <a:stCxn id="12" idx="1"/>
                <a:endCxn id="11" idx="5"/>
              </p:cNvCxnSpPr>
              <p:nvPr/>
            </p:nvCxnSpPr>
            <p:spPr>
              <a:xfrm flipH="1" flipV="1">
                <a:off x="8442049" y="4674756"/>
                <a:ext cx="271455" cy="603723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" name="直線單箭頭接點 19"/>
              <p:cNvCxnSpPr>
                <a:stCxn id="14" idx="7"/>
                <a:endCxn id="13" idx="3"/>
              </p:cNvCxnSpPr>
              <p:nvPr/>
            </p:nvCxnSpPr>
            <p:spPr>
              <a:xfrm flipV="1">
                <a:off x="8138243" y="4899449"/>
                <a:ext cx="797511" cy="288307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9" name="文字方塊 8"/>
            <p:cNvSpPr txBox="1"/>
            <p:nvPr/>
          </p:nvSpPr>
          <p:spPr>
            <a:xfrm>
              <a:off x="4984189" y="5549133"/>
              <a:ext cx="1803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dirty="0"/>
                <a:t>星狀網路</a:t>
              </a:r>
            </a:p>
          </p:txBody>
        </p:sp>
        <p:sp>
          <p:nvSpPr>
            <p:cNvPr id="10" name="文字方塊 9"/>
            <p:cNvSpPr txBox="1"/>
            <p:nvPr/>
          </p:nvSpPr>
          <p:spPr>
            <a:xfrm>
              <a:off x="7681590" y="5459427"/>
              <a:ext cx="14558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dirty="0"/>
                <a:t>網狀網路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447665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828800" y="191871"/>
            <a:ext cx="9630878" cy="915035"/>
          </a:xfrm>
        </p:spPr>
        <p:txBody>
          <a:bodyPr>
            <a:norm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zh-TW" altLang="en-US" sz="3600" dirty="0"/>
              <a:t>藍芽廣播控制模式</a:t>
            </a:r>
          </a:p>
        </p:txBody>
      </p:sp>
      <p:grpSp>
        <p:nvGrpSpPr>
          <p:cNvPr id="3" name="群組 2"/>
          <p:cNvGrpSpPr/>
          <p:nvPr/>
        </p:nvGrpSpPr>
        <p:grpSpPr>
          <a:xfrm>
            <a:off x="2305243" y="1272657"/>
            <a:ext cx="2899731" cy="4642251"/>
            <a:chOff x="1619277" y="2050204"/>
            <a:chExt cx="2899731" cy="4642251"/>
          </a:xfrm>
        </p:grpSpPr>
        <p:sp>
          <p:nvSpPr>
            <p:cNvPr id="4" name="文字方塊 3">
              <a:extLst>
                <a:ext uri="{FF2B5EF4-FFF2-40B4-BE49-F238E27FC236}">
                  <a16:creationId xmlns:a16="http://schemas.microsoft.com/office/drawing/2014/main" id="{C137C73D-BB9B-959F-FE79-9F2CD3D874B7}"/>
                </a:ext>
              </a:extLst>
            </p:cNvPr>
            <p:cNvSpPr txBox="1"/>
            <p:nvPr/>
          </p:nvSpPr>
          <p:spPr>
            <a:xfrm>
              <a:off x="1619277" y="6323123"/>
              <a:ext cx="14362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dirty="0">
                  <a:solidFill>
                    <a:srgbClr val="0000FF"/>
                  </a:solidFill>
                </a:rPr>
                <a:t>藍牙廣播機</a:t>
              </a:r>
            </a:p>
          </p:txBody>
        </p:sp>
        <p:sp>
          <p:nvSpPr>
            <p:cNvPr id="5" name="文字方塊 4">
              <a:extLst>
                <a:ext uri="{FF2B5EF4-FFF2-40B4-BE49-F238E27FC236}">
                  <a16:creationId xmlns:a16="http://schemas.microsoft.com/office/drawing/2014/main" id="{F8150C51-A7D7-BB32-313C-F31A51EDBEF3}"/>
                </a:ext>
              </a:extLst>
            </p:cNvPr>
            <p:cNvSpPr txBox="1"/>
            <p:nvPr/>
          </p:nvSpPr>
          <p:spPr>
            <a:xfrm>
              <a:off x="1915886" y="2050204"/>
              <a:ext cx="10885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dirty="0">
                  <a:solidFill>
                    <a:srgbClr val="0000FF"/>
                  </a:solidFill>
                </a:rPr>
                <a:t>廣播室</a:t>
              </a:r>
            </a:p>
          </p:txBody>
        </p:sp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C5ECC331-635D-8E1C-FA70-1ED2469F9A8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66475" y="3211103"/>
              <a:ext cx="1152533" cy="1809763"/>
            </a:xfrm>
            <a:prstGeom prst="rect">
              <a:avLst/>
            </a:prstGeom>
          </p:spPr>
        </p:pic>
      </p:grpSp>
      <p:grpSp>
        <p:nvGrpSpPr>
          <p:cNvPr id="10" name="群組 9"/>
          <p:cNvGrpSpPr/>
          <p:nvPr/>
        </p:nvGrpSpPr>
        <p:grpSpPr>
          <a:xfrm>
            <a:off x="6610712" y="1233695"/>
            <a:ext cx="4016773" cy="4727141"/>
            <a:chOff x="6914265" y="1406796"/>
            <a:chExt cx="4016773" cy="4727141"/>
          </a:xfrm>
        </p:grpSpPr>
        <p:sp>
          <p:nvSpPr>
            <p:cNvPr id="11" name="文字方塊 10">
              <a:extLst>
                <a:ext uri="{FF2B5EF4-FFF2-40B4-BE49-F238E27FC236}">
                  <a16:creationId xmlns:a16="http://schemas.microsoft.com/office/drawing/2014/main" id="{C1C25CD8-1D89-D452-07FE-3CF6B165ACC1}"/>
                </a:ext>
              </a:extLst>
            </p:cNvPr>
            <p:cNvSpPr txBox="1"/>
            <p:nvPr/>
          </p:nvSpPr>
          <p:spPr>
            <a:xfrm>
              <a:off x="7142875" y="5764605"/>
              <a:ext cx="9015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dirty="0">
                  <a:solidFill>
                    <a:srgbClr val="0000FF"/>
                  </a:solidFill>
                </a:rPr>
                <a:t>藍牙</a:t>
              </a:r>
              <a:r>
                <a:rPr lang="en-US" altLang="zh-TW" dirty="0">
                  <a:solidFill>
                    <a:srgbClr val="0000FF"/>
                  </a:solidFill>
                </a:rPr>
                <a:t>#1</a:t>
              </a:r>
              <a:endParaRPr lang="zh-TW" altLang="en-US" dirty="0">
                <a:solidFill>
                  <a:srgbClr val="0000FF"/>
                </a:solidFill>
              </a:endParaRPr>
            </a:p>
          </p:txBody>
        </p:sp>
        <p:sp>
          <p:nvSpPr>
            <p:cNvPr id="12" name="文字方塊 11">
              <a:extLst>
                <a:ext uri="{FF2B5EF4-FFF2-40B4-BE49-F238E27FC236}">
                  <a16:creationId xmlns:a16="http://schemas.microsoft.com/office/drawing/2014/main" id="{C5CCB04C-A9D8-06BE-D663-3709B3A5ED39}"/>
                </a:ext>
              </a:extLst>
            </p:cNvPr>
            <p:cNvSpPr txBox="1"/>
            <p:nvPr/>
          </p:nvSpPr>
          <p:spPr>
            <a:xfrm>
              <a:off x="7970171" y="1406796"/>
              <a:ext cx="20105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dirty="0">
                  <a:solidFill>
                    <a:srgbClr val="0000FF"/>
                  </a:solidFill>
                </a:rPr>
                <a:t>主機 </a:t>
              </a:r>
              <a:r>
                <a:rPr lang="en-US" altLang="zh-TW" dirty="0">
                  <a:solidFill>
                    <a:srgbClr val="0000FF"/>
                  </a:solidFill>
                </a:rPr>
                <a:t>(</a:t>
              </a:r>
              <a:r>
                <a:rPr lang="zh-TW" altLang="en-US" dirty="0">
                  <a:solidFill>
                    <a:srgbClr val="0000FF"/>
                  </a:solidFill>
                </a:rPr>
                <a:t>接收廣播者</a:t>
              </a:r>
              <a:r>
                <a:rPr lang="en-US" altLang="zh-TW" dirty="0">
                  <a:solidFill>
                    <a:srgbClr val="0000FF"/>
                  </a:solidFill>
                </a:rPr>
                <a:t>)</a:t>
              </a:r>
              <a:r>
                <a:rPr lang="zh-TW" altLang="en-US" dirty="0">
                  <a:solidFill>
                    <a:srgbClr val="0000FF"/>
                  </a:solidFill>
                </a:rPr>
                <a:t> </a:t>
              </a:r>
            </a:p>
          </p:txBody>
        </p:sp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53256590-9B26-7D05-8589-BF2AC6598B8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14265" y="1776129"/>
              <a:ext cx="4016773" cy="1753991"/>
            </a:xfrm>
            <a:prstGeom prst="rect">
              <a:avLst/>
            </a:prstGeom>
          </p:spPr>
        </p:pic>
        <p:sp>
          <p:nvSpPr>
            <p:cNvPr id="16" name="文字方塊 15">
              <a:extLst>
                <a:ext uri="{FF2B5EF4-FFF2-40B4-BE49-F238E27FC236}">
                  <a16:creationId xmlns:a16="http://schemas.microsoft.com/office/drawing/2014/main" id="{3E4AF3BA-B3A7-4CD3-96B4-78CB5C7A809A}"/>
                </a:ext>
              </a:extLst>
            </p:cNvPr>
            <p:cNvSpPr txBox="1"/>
            <p:nvPr/>
          </p:nvSpPr>
          <p:spPr>
            <a:xfrm>
              <a:off x="8517942" y="5764605"/>
              <a:ext cx="9015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dirty="0">
                  <a:solidFill>
                    <a:srgbClr val="0000FF"/>
                  </a:solidFill>
                </a:rPr>
                <a:t>藍牙</a:t>
              </a:r>
              <a:r>
                <a:rPr lang="en-US" altLang="zh-TW" dirty="0">
                  <a:solidFill>
                    <a:srgbClr val="0000FF"/>
                  </a:solidFill>
                </a:rPr>
                <a:t>#2</a:t>
              </a:r>
              <a:endParaRPr lang="zh-TW" altLang="en-US" dirty="0">
                <a:solidFill>
                  <a:srgbClr val="0000FF"/>
                </a:solidFill>
              </a:endParaRPr>
            </a:p>
          </p:txBody>
        </p:sp>
        <p:sp>
          <p:nvSpPr>
            <p:cNvPr id="17" name="文字方塊 16">
              <a:extLst>
                <a:ext uri="{FF2B5EF4-FFF2-40B4-BE49-F238E27FC236}">
                  <a16:creationId xmlns:a16="http://schemas.microsoft.com/office/drawing/2014/main" id="{848BA6DB-A45D-9166-67CC-85D860B9FF68}"/>
                </a:ext>
              </a:extLst>
            </p:cNvPr>
            <p:cNvSpPr txBox="1"/>
            <p:nvPr/>
          </p:nvSpPr>
          <p:spPr>
            <a:xfrm>
              <a:off x="9769128" y="5764605"/>
              <a:ext cx="9015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dirty="0">
                  <a:solidFill>
                    <a:srgbClr val="0000FF"/>
                  </a:solidFill>
                </a:rPr>
                <a:t>藍牙</a:t>
              </a:r>
              <a:r>
                <a:rPr lang="en-US" altLang="zh-TW" dirty="0">
                  <a:solidFill>
                    <a:srgbClr val="0000FF"/>
                  </a:solidFill>
                </a:rPr>
                <a:t>#3</a:t>
              </a:r>
              <a:endParaRPr lang="zh-TW" altLang="en-US" dirty="0">
                <a:solidFill>
                  <a:srgbClr val="0000FF"/>
                </a:solidFill>
              </a:endParaRPr>
            </a:p>
          </p:txBody>
        </p:sp>
      </p:grpSp>
      <p:pic>
        <p:nvPicPr>
          <p:cNvPr id="18" name="圖片 17">
            <a:extLst>
              <a:ext uri="{FF2B5EF4-FFF2-40B4-BE49-F238E27FC236}">
                <a16:creationId xmlns:a16="http://schemas.microsoft.com/office/drawing/2014/main" id="{2D5D4161-8952-DB2C-793D-244626785C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8020" y="2599448"/>
            <a:ext cx="2144421" cy="2173335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CC83CD65-20FC-A6F1-90F2-3DF31DD3F8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4649" y="3837512"/>
            <a:ext cx="1221959" cy="1238435"/>
          </a:xfrm>
          <a:prstGeom prst="rect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3447C14F-6916-108C-6653-700F2AB3CD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5112" y="3837512"/>
            <a:ext cx="1221959" cy="1238435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EA5BC158-DA1C-0F1C-D3B2-98E34BB54A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65575" y="3837512"/>
            <a:ext cx="1221959" cy="1238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0872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23724" y="404262"/>
            <a:ext cx="6005362" cy="1694046"/>
          </a:xfrm>
        </p:spPr>
        <p:txBody>
          <a:bodyPr>
            <a:norm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zh-TW" altLang="en-US" sz="3600" dirty="0"/>
              <a:t>藍牙廣播控制模式</a:t>
            </a:r>
            <a:br>
              <a:rPr lang="zh-TW" altLang="en-US" dirty="0"/>
            </a:b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408"/>
          <a:stretch/>
        </p:blipFill>
        <p:spPr>
          <a:xfrm>
            <a:off x="1723724" y="3118585"/>
            <a:ext cx="7563239" cy="2983039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1915428" y="1424539"/>
            <a:ext cx="10491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solidFill>
                  <a:srgbClr val="FF0000"/>
                </a:solidFill>
              </a:rPr>
              <a:t>注意</a:t>
            </a:r>
            <a:r>
              <a:rPr lang="en-US" altLang="zh-TW" sz="2800" dirty="0">
                <a:solidFill>
                  <a:srgbClr val="FF0000"/>
                </a:solidFill>
              </a:rPr>
              <a:t>!!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3272589" y="1547649"/>
            <a:ext cx="48013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dirty="0"/>
              <a:t>在一對多模式下，負責發訊號者設為</a:t>
            </a:r>
            <a:r>
              <a:rPr lang="zh-TW" altLang="en-US" sz="2000" dirty="0">
                <a:solidFill>
                  <a:srgbClr val="FF0000"/>
                </a:solidFill>
              </a:rPr>
              <a:t>裝置</a:t>
            </a: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549" y="2098308"/>
            <a:ext cx="4398745" cy="719999"/>
          </a:xfrm>
          <a:prstGeom prst="rect">
            <a:avLst/>
          </a:prstGeom>
        </p:spPr>
      </p:pic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8DA9D6D1-1AAE-1197-2CA0-F0190101BBF4}"/>
              </a:ext>
            </a:extLst>
          </p:cNvPr>
          <p:cNvCxnSpPr/>
          <p:nvPr/>
        </p:nvCxnSpPr>
        <p:spPr>
          <a:xfrm>
            <a:off x="8071041" y="4844232"/>
            <a:ext cx="527957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8F9B4349-2EE0-01D7-E482-2CA38A589196}"/>
              </a:ext>
            </a:extLst>
          </p:cNvPr>
          <p:cNvSpPr/>
          <p:nvPr/>
        </p:nvSpPr>
        <p:spPr>
          <a:xfrm>
            <a:off x="8598997" y="4631960"/>
            <a:ext cx="3331030" cy="42998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rgbClr val="0000FF"/>
                </a:solidFill>
              </a:rPr>
              <a:t>地址設為裝置的藍牙地址</a:t>
            </a:r>
          </a:p>
        </p:txBody>
      </p: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8DA9D6D1-1AAE-1197-2CA0-F0190101BBF4}"/>
              </a:ext>
            </a:extLst>
          </p:cNvPr>
          <p:cNvCxnSpPr/>
          <p:nvPr/>
        </p:nvCxnSpPr>
        <p:spPr>
          <a:xfrm>
            <a:off x="7201130" y="5668670"/>
            <a:ext cx="527957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>
            <a:extLst>
              <a:ext uri="{FF2B5EF4-FFF2-40B4-BE49-F238E27FC236}">
                <a16:creationId xmlns:a16="http://schemas.microsoft.com/office/drawing/2014/main" id="{8F9B4349-2EE0-01D7-E482-2CA38A589196}"/>
              </a:ext>
            </a:extLst>
          </p:cNvPr>
          <p:cNvSpPr/>
          <p:nvPr/>
        </p:nvSpPr>
        <p:spPr>
          <a:xfrm>
            <a:off x="7729086" y="5456398"/>
            <a:ext cx="3331030" cy="42998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rgbClr val="0000FF"/>
                </a:solidFill>
              </a:rPr>
              <a:t>裝置發送廣播資料至特定群組</a:t>
            </a:r>
          </a:p>
        </p:txBody>
      </p:sp>
    </p:spTree>
    <p:extLst>
      <p:ext uri="{BB962C8B-B14F-4D97-AF65-F5344CB8AC3E}">
        <p14:creationId xmlns:p14="http://schemas.microsoft.com/office/powerpoint/2010/main" val="40266202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>
            <a:extLst>
              <a:ext uri="{FF2B5EF4-FFF2-40B4-BE49-F238E27FC236}">
                <a16:creationId xmlns:a16="http://schemas.microsoft.com/office/drawing/2014/main" id="{8174E492-831F-DFE0-1845-781E58A32D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5567" y="2318775"/>
            <a:ext cx="8086443" cy="3622173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ADBC1F4E-A07D-3F76-4C32-A6E6B614DE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6082" y="365125"/>
            <a:ext cx="9547718" cy="1325563"/>
          </a:xfrm>
        </p:spPr>
        <p:txBody>
          <a:bodyPr/>
          <a:lstStyle/>
          <a:p>
            <a:r>
              <a:rPr lang="zh-TW" altLang="en-US" sz="4400" dirty="0"/>
              <a:t>藍芽廣播範例</a:t>
            </a:r>
            <a:r>
              <a:rPr lang="en-US" altLang="zh-TW" sz="4400" dirty="0"/>
              <a:t>—</a:t>
            </a:r>
            <a:r>
              <a:rPr lang="zh-TW" altLang="en-US" sz="4400" dirty="0"/>
              <a:t>主機</a:t>
            </a:r>
            <a:r>
              <a:rPr lang="en-US" altLang="zh-TW" sz="4400" dirty="0"/>
              <a:t>(</a:t>
            </a:r>
            <a:r>
              <a:rPr lang="zh-TW" altLang="en-US" sz="4400" dirty="0"/>
              <a:t>接收訊號者</a:t>
            </a:r>
            <a:r>
              <a:rPr lang="en-US" altLang="zh-TW" sz="4400" dirty="0"/>
              <a:t>)</a:t>
            </a:r>
            <a:endParaRPr lang="zh-TW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5DEEC12-C3C0-4596-0C32-C12623A63E95}"/>
              </a:ext>
            </a:extLst>
          </p:cNvPr>
          <p:cNvSpPr/>
          <p:nvPr/>
        </p:nvSpPr>
        <p:spPr>
          <a:xfrm>
            <a:off x="8329279" y="2366307"/>
            <a:ext cx="3331030" cy="42998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rgbClr val="0000FF"/>
                </a:solidFill>
              </a:rPr>
              <a:t>接收廣播訊號者要設為</a:t>
            </a:r>
            <a:r>
              <a:rPr lang="zh-TW" altLang="en-US" dirty="0">
                <a:solidFill>
                  <a:srgbClr val="FF0000"/>
                </a:solidFill>
              </a:rPr>
              <a:t>主機</a:t>
            </a:r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0D7052D3-59DB-A984-B06A-65F6867E3BBF}"/>
              </a:ext>
            </a:extLst>
          </p:cNvPr>
          <p:cNvGrpSpPr/>
          <p:nvPr/>
        </p:nvGrpSpPr>
        <p:grpSpPr>
          <a:xfrm>
            <a:off x="9402010" y="3429000"/>
            <a:ext cx="2354207" cy="429986"/>
            <a:chOff x="7694052" y="5487004"/>
            <a:chExt cx="3858986" cy="429986"/>
          </a:xfrm>
        </p:grpSpPr>
        <p:cxnSp>
          <p:nvCxnSpPr>
            <p:cNvPr id="7" name="直線接點 6">
              <a:extLst>
                <a:ext uri="{FF2B5EF4-FFF2-40B4-BE49-F238E27FC236}">
                  <a16:creationId xmlns:a16="http://schemas.microsoft.com/office/drawing/2014/main" id="{F75D6603-7DDC-D933-06D5-CEE2AC6DA1A8}"/>
                </a:ext>
              </a:extLst>
            </p:cNvPr>
            <p:cNvCxnSpPr/>
            <p:nvPr/>
          </p:nvCxnSpPr>
          <p:spPr>
            <a:xfrm>
              <a:off x="7694052" y="5699276"/>
              <a:ext cx="527957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7A6930AB-4492-6C27-0535-69893FBD3094}"/>
                </a:ext>
              </a:extLst>
            </p:cNvPr>
            <p:cNvSpPr/>
            <p:nvPr/>
          </p:nvSpPr>
          <p:spPr>
            <a:xfrm>
              <a:off x="8222008" y="5487004"/>
              <a:ext cx="3331030" cy="42998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solidFill>
                    <a:srgbClr val="0000FF"/>
                  </a:solidFill>
                </a:rPr>
                <a:t>設定廣播來源地址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661383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4D763AA-15FE-573A-F85D-E37AD82527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2248" y="120907"/>
            <a:ext cx="9621552" cy="1325563"/>
          </a:xfrm>
        </p:spPr>
        <p:txBody>
          <a:bodyPr/>
          <a:lstStyle/>
          <a:p>
            <a:r>
              <a:rPr lang="zh-TW" altLang="en-US" dirty="0"/>
              <a:t>藍牙廣播主機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C24D043-07F7-2373-879C-4E142753DF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2248" y="1490780"/>
            <a:ext cx="9200649" cy="5296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8157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9110</TotalTime>
  <Words>1003</Words>
  <Application>Microsoft Office PowerPoint</Application>
  <PresentationFormat>寬螢幕</PresentationFormat>
  <Paragraphs>182</Paragraphs>
  <Slides>37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37</vt:i4>
      </vt:variant>
    </vt:vector>
  </HeadingPairs>
  <TitlesOfParts>
    <vt:vector size="44" baseType="lpstr">
      <vt:lpstr>王漢宗中古印簡</vt:lpstr>
      <vt:lpstr>微軟正黑體</vt:lpstr>
      <vt:lpstr>Arial</vt:lpstr>
      <vt:lpstr>Calibri</vt:lpstr>
      <vt:lpstr>Calibri Light</vt:lpstr>
      <vt:lpstr>Wingdings</vt:lpstr>
      <vt:lpstr>Office 佈景主題</vt:lpstr>
      <vt:lpstr>課程主題</vt:lpstr>
      <vt:lpstr>PowerPoint 簡報</vt:lpstr>
      <vt:lpstr>智慧物聯網基礎架構</vt:lpstr>
      <vt:lpstr>藍牙應用</vt:lpstr>
      <vt:lpstr>  藍芽的連接種類</vt:lpstr>
      <vt:lpstr>藍芽廣播控制模式</vt:lpstr>
      <vt:lpstr>藍牙廣播控制模式 </vt:lpstr>
      <vt:lpstr>藍芽廣播範例—主機(接收訊號者)</vt:lpstr>
      <vt:lpstr>藍牙廣播主機</vt:lpstr>
      <vt:lpstr>藍芽廣播範例—主機(接收訊號者)</vt:lpstr>
      <vt:lpstr>藍芽廣播範例--裝置EPY#1 EPY#1對所有主機廣播問好</vt:lpstr>
      <vt:lpstr>藍芽廣播範例--裝置EPY#1</vt:lpstr>
      <vt:lpstr>PowerPoint 簡報</vt:lpstr>
      <vt:lpstr>藍牙控制流程</vt:lpstr>
      <vt:lpstr>一對一藍芽控制模式</vt:lpstr>
      <vt:lpstr>一對一藍牙連線</vt:lpstr>
      <vt:lpstr>一對一藍牙連線</vt:lpstr>
      <vt:lpstr>一對一藍牙連線</vt:lpstr>
      <vt:lpstr>一對一藍牙連線</vt:lpstr>
      <vt:lpstr>一對一藍牙連線</vt:lpstr>
      <vt:lpstr>一對一藍牙連線</vt:lpstr>
      <vt:lpstr> 一對一連線範例--主機 EPY#1 互相問好      主機向從機傳送Hi，從機回傳Start </vt:lpstr>
      <vt:lpstr>一對一連線範例--從機 EPY#2</vt:lpstr>
      <vt:lpstr>一對一連線範例--主機 EPY#1 </vt:lpstr>
      <vt:lpstr>一對一連線範例--從機 EPY#2</vt:lpstr>
      <vt:lpstr>藍牙控制APP</vt:lpstr>
      <vt:lpstr>藍牙APP控制</vt:lpstr>
      <vt:lpstr>EPY裝置程式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補充資料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佛光Epy說明會</dc:title>
  <dc:creator>AQ02</dc:creator>
  <cp:lastModifiedBy>Darren Chao</cp:lastModifiedBy>
  <cp:revision>464</cp:revision>
  <dcterms:created xsi:type="dcterms:W3CDTF">2020-08-17T09:45:41Z</dcterms:created>
  <dcterms:modified xsi:type="dcterms:W3CDTF">2024-01-10T05:20:36Z</dcterms:modified>
</cp:coreProperties>
</file>